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0" r:id="rId6"/>
    <p:sldId id="288"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Lst>
  <p:sldSz cx="13004800" cy="9753600"/>
  <p:notesSz cx="6858000" cy="9144000"/>
  <p:defaultTextStyle>
    <a:lvl1pPr algn="ctr" defTabSz="584200">
      <a:defRPr sz="3200">
        <a:solidFill>
          <a:srgbClr val="546056"/>
        </a:solidFill>
        <a:latin typeface="+mn-lt"/>
        <a:ea typeface="+mn-ea"/>
        <a:cs typeface="+mn-cs"/>
        <a:sym typeface="Palatino"/>
      </a:defRPr>
    </a:lvl1pPr>
    <a:lvl2pPr indent="228600" algn="ctr" defTabSz="584200">
      <a:defRPr sz="3200">
        <a:solidFill>
          <a:srgbClr val="546056"/>
        </a:solidFill>
        <a:latin typeface="+mn-lt"/>
        <a:ea typeface="+mn-ea"/>
        <a:cs typeface="+mn-cs"/>
        <a:sym typeface="Palatino"/>
      </a:defRPr>
    </a:lvl2pPr>
    <a:lvl3pPr indent="457200" algn="ctr" defTabSz="584200">
      <a:defRPr sz="3200">
        <a:solidFill>
          <a:srgbClr val="546056"/>
        </a:solidFill>
        <a:latin typeface="+mn-lt"/>
        <a:ea typeface="+mn-ea"/>
        <a:cs typeface="+mn-cs"/>
        <a:sym typeface="Palatino"/>
      </a:defRPr>
    </a:lvl3pPr>
    <a:lvl4pPr indent="685800" algn="ctr" defTabSz="584200">
      <a:defRPr sz="3200">
        <a:solidFill>
          <a:srgbClr val="546056"/>
        </a:solidFill>
        <a:latin typeface="+mn-lt"/>
        <a:ea typeface="+mn-ea"/>
        <a:cs typeface="+mn-cs"/>
        <a:sym typeface="Palatino"/>
      </a:defRPr>
    </a:lvl4pPr>
    <a:lvl5pPr indent="914400" algn="ctr" defTabSz="584200">
      <a:defRPr sz="3200">
        <a:solidFill>
          <a:srgbClr val="546056"/>
        </a:solidFill>
        <a:latin typeface="+mn-lt"/>
        <a:ea typeface="+mn-ea"/>
        <a:cs typeface="+mn-cs"/>
        <a:sym typeface="Palatino"/>
      </a:defRPr>
    </a:lvl5pPr>
    <a:lvl6pPr indent="1143000" algn="ctr" defTabSz="584200">
      <a:defRPr sz="3200">
        <a:solidFill>
          <a:srgbClr val="546056"/>
        </a:solidFill>
        <a:latin typeface="+mn-lt"/>
        <a:ea typeface="+mn-ea"/>
        <a:cs typeface="+mn-cs"/>
        <a:sym typeface="Palatino"/>
      </a:defRPr>
    </a:lvl6pPr>
    <a:lvl7pPr indent="1371600" algn="ctr" defTabSz="584200">
      <a:defRPr sz="3200">
        <a:solidFill>
          <a:srgbClr val="546056"/>
        </a:solidFill>
        <a:latin typeface="+mn-lt"/>
        <a:ea typeface="+mn-ea"/>
        <a:cs typeface="+mn-cs"/>
        <a:sym typeface="Palatino"/>
      </a:defRPr>
    </a:lvl7pPr>
    <a:lvl8pPr indent="1600200" algn="ctr" defTabSz="584200">
      <a:defRPr sz="3200">
        <a:solidFill>
          <a:srgbClr val="546056"/>
        </a:solidFill>
        <a:latin typeface="+mn-lt"/>
        <a:ea typeface="+mn-ea"/>
        <a:cs typeface="+mn-cs"/>
        <a:sym typeface="Palatino"/>
      </a:defRPr>
    </a:lvl8pPr>
    <a:lvl9pPr indent="1828800" algn="ctr" defTabSz="584200">
      <a:defRPr sz="3200">
        <a:solidFill>
          <a:srgbClr val="546056"/>
        </a:solidFill>
        <a:latin typeface="+mn-lt"/>
        <a:ea typeface="+mn-ea"/>
        <a:cs typeface="+mn-cs"/>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rgbClr val="77B06D">
              <a:alpha val="90000"/>
            </a:srgb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rgbClr val="77B06D">
              <a:alpha val="90000"/>
            </a:srgb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01" autoAdjust="0"/>
  </p:normalViewPr>
  <p:slideViewPr>
    <p:cSldViewPr snapToGrid="0">
      <p:cViewPr varScale="1">
        <p:scale>
          <a:sx n="54" d="100"/>
          <a:sy n="54" d="100"/>
        </p:scale>
        <p:origin x="381"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 Beeman" userId="97ba756334ff4b9e" providerId="LiveId" clId="{35EF343D-F6CA-476E-A610-F83EFA8BFFBF}"/>
    <pc:docChg chg="undo custSel addSld delSld modSld">
      <pc:chgData name="Steph Beeman" userId="97ba756334ff4b9e" providerId="LiveId" clId="{35EF343D-F6CA-476E-A610-F83EFA8BFFBF}" dt="2017-11-01T18:27:16.449" v="758" actId="2696"/>
      <pc:docMkLst>
        <pc:docMk/>
      </pc:docMkLst>
      <pc:sldChg chg="modSp">
        <pc:chgData name="Steph Beeman" userId="97ba756334ff4b9e" providerId="LiveId" clId="{35EF343D-F6CA-476E-A610-F83EFA8BFFBF}" dt="2017-11-01T18:24:07.052" v="690" actId="20577"/>
        <pc:sldMkLst>
          <pc:docMk/>
          <pc:sldMk cId="0" sldId="260"/>
        </pc:sldMkLst>
        <pc:spChg chg="mod">
          <ac:chgData name="Steph Beeman" userId="97ba756334ff4b9e" providerId="LiveId" clId="{35EF343D-F6CA-476E-A610-F83EFA8BFFBF}" dt="2017-11-01T18:07:22.033" v="11" actId="20577"/>
          <ac:spMkLst>
            <pc:docMk/>
            <pc:sldMk cId="0" sldId="260"/>
            <ac:spMk id="66" creationId="{00000000-0000-0000-0000-000000000000}"/>
          </ac:spMkLst>
        </pc:spChg>
        <pc:spChg chg="mod">
          <ac:chgData name="Steph Beeman" userId="97ba756334ff4b9e" providerId="LiveId" clId="{35EF343D-F6CA-476E-A610-F83EFA8BFFBF}" dt="2017-11-01T18:24:07.052" v="690" actId="20577"/>
          <ac:spMkLst>
            <pc:docMk/>
            <pc:sldMk cId="0" sldId="260"/>
            <ac:spMk id="67" creationId="{00000000-0000-0000-0000-000000000000}"/>
          </ac:spMkLst>
        </pc:spChg>
      </pc:sldChg>
      <pc:sldChg chg="modSp modAnim">
        <pc:chgData name="Steph Beeman" userId="97ba756334ff4b9e" providerId="LiveId" clId="{35EF343D-F6CA-476E-A610-F83EFA8BFFBF}" dt="2017-11-01T18:24:53.445" v="748" actId="20577"/>
        <pc:sldMkLst>
          <pc:docMk/>
          <pc:sldMk cId="0" sldId="261"/>
        </pc:sldMkLst>
        <pc:spChg chg="mod">
          <ac:chgData name="Steph Beeman" userId="97ba756334ff4b9e" providerId="LiveId" clId="{35EF343D-F6CA-476E-A610-F83EFA8BFFBF}" dt="2017-11-01T18:24:53.445" v="748" actId="20577"/>
          <ac:spMkLst>
            <pc:docMk/>
            <pc:sldMk cId="0" sldId="261"/>
            <ac:spMk id="72" creationId="{00000000-0000-0000-0000-000000000000}"/>
          </ac:spMkLst>
        </pc:spChg>
      </pc:sldChg>
      <pc:sldChg chg="modSp">
        <pc:chgData name="Steph Beeman" userId="97ba756334ff4b9e" providerId="LiveId" clId="{35EF343D-F6CA-476E-A610-F83EFA8BFFBF}" dt="2017-10-27T21:59:32.565" v="0" actId="14826"/>
        <pc:sldMkLst>
          <pc:docMk/>
          <pc:sldMk cId="0" sldId="262"/>
        </pc:sldMkLst>
        <pc:picChg chg="mod">
          <ac:chgData name="Steph Beeman" userId="97ba756334ff4b9e" providerId="LiveId" clId="{35EF343D-F6CA-476E-A610-F83EFA8BFFBF}" dt="2017-10-27T21:59:32.565" v="0" actId="14826"/>
          <ac:picMkLst>
            <pc:docMk/>
            <pc:sldMk cId="0" sldId="262"/>
            <ac:picMk id="74" creationId="{00000000-0000-0000-0000-000000000000}"/>
          </ac:picMkLst>
        </pc:picChg>
      </pc:sldChg>
      <pc:sldChg chg="modSp">
        <pc:chgData name="Steph Beeman" userId="97ba756334ff4b9e" providerId="LiveId" clId="{35EF343D-F6CA-476E-A610-F83EFA8BFFBF}" dt="2017-11-01T18:12:12.044" v="191" actId="14826"/>
        <pc:sldMkLst>
          <pc:docMk/>
          <pc:sldMk cId="0" sldId="263"/>
        </pc:sldMkLst>
        <pc:picChg chg="mod">
          <ac:chgData name="Steph Beeman" userId="97ba756334ff4b9e" providerId="LiveId" clId="{35EF343D-F6CA-476E-A610-F83EFA8BFFBF}" dt="2017-11-01T18:12:12.044" v="191" actId="14826"/>
          <ac:picMkLst>
            <pc:docMk/>
            <pc:sldMk cId="0" sldId="263"/>
            <ac:picMk id="88" creationId="{00000000-0000-0000-0000-000000000000}"/>
          </ac:picMkLst>
        </pc:picChg>
      </pc:sldChg>
      <pc:sldChg chg="modSp">
        <pc:chgData name="Steph Beeman" userId="97ba756334ff4b9e" providerId="LiveId" clId="{35EF343D-F6CA-476E-A610-F83EFA8BFFBF}" dt="2017-11-01T18:12:56.190" v="195" actId="1076"/>
        <pc:sldMkLst>
          <pc:docMk/>
          <pc:sldMk cId="0" sldId="264"/>
        </pc:sldMkLst>
        <pc:grpChg chg="mod">
          <ac:chgData name="Steph Beeman" userId="97ba756334ff4b9e" providerId="LiveId" clId="{35EF343D-F6CA-476E-A610-F83EFA8BFFBF}" dt="2017-11-01T18:12:50.691" v="194" actId="1076"/>
          <ac:grpSpMkLst>
            <pc:docMk/>
            <pc:sldMk cId="0" sldId="264"/>
            <ac:grpSpMk id="4" creationId="{00000000-0000-0000-0000-000000000000}"/>
          </ac:grpSpMkLst>
        </pc:grpChg>
        <pc:grpChg chg="mod">
          <ac:chgData name="Steph Beeman" userId="97ba756334ff4b9e" providerId="LiveId" clId="{35EF343D-F6CA-476E-A610-F83EFA8BFFBF}" dt="2017-11-01T18:12:56.190" v="195" actId="1076"/>
          <ac:grpSpMkLst>
            <pc:docMk/>
            <pc:sldMk cId="0" sldId="264"/>
            <ac:grpSpMk id="5" creationId="{00000000-0000-0000-0000-000000000000}"/>
          </ac:grpSpMkLst>
        </pc:grpChg>
      </pc:sldChg>
      <pc:sldChg chg="del">
        <pc:chgData name="Steph Beeman" userId="97ba756334ff4b9e" providerId="LiveId" clId="{35EF343D-F6CA-476E-A610-F83EFA8BFFBF}" dt="2017-11-01T18:25:30.481" v="749" actId="2696"/>
        <pc:sldMkLst>
          <pc:docMk/>
          <pc:sldMk cId="0" sldId="268"/>
        </pc:sldMkLst>
      </pc:sldChg>
      <pc:sldChg chg="modSp">
        <pc:chgData name="Steph Beeman" userId="97ba756334ff4b9e" providerId="LiveId" clId="{35EF343D-F6CA-476E-A610-F83EFA8BFFBF}" dt="2017-11-01T18:25:55.825" v="756" actId="20577"/>
        <pc:sldMkLst>
          <pc:docMk/>
          <pc:sldMk cId="0" sldId="271"/>
        </pc:sldMkLst>
        <pc:spChg chg="mod">
          <ac:chgData name="Steph Beeman" userId="97ba756334ff4b9e" providerId="LiveId" clId="{35EF343D-F6CA-476E-A610-F83EFA8BFFBF}" dt="2017-11-01T18:25:55.825" v="756" actId="20577"/>
          <ac:spMkLst>
            <pc:docMk/>
            <pc:sldMk cId="0" sldId="271"/>
            <ac:spMk id="143" creationId="{00000000-0000-0000-0000-000000000000}"/>
          </ac:spMkLst>
        </pc:spChg>
      </pc:sldChg>
      <pc:sldChg chg="del">
        <pc:chgData name="Steph Beeman" userId="97ba756334ff4b9e" providerId="LiveId" clId="{35EF343D-F6CA-476E-A610-F83EFA8BFFBF}" dt="2017-11-01T18:27:16.447" v="757" actId="2696"/>
        <pc:sldMkLst>
          <pc:docMk/>
          <pc:sldMk cId="0" sldId="278"/>
        </pc:sldMkLst>
      </pc:sldChg>
      <pc:sldChg chg="modSp">
        <pc:chgData name="Steph Beeman" userId="97ba756334ff4b9e" providerId="LiveId" clId="{35EF343D-F6CA-476E-A610-F83EFA8BFFBF}" dt="2017-10-27T21:59:32.636" v="1" actId="27636"/>
        <pc:sldMkLst>
          <pc:docMk/>
          <pc:sldMk cId="0" sldId="281"/>
        </pc:sldMkLst>
        <pc:spChg chg="mod">
          <ac:chgData name="Steph Beeman" userId="97ba756334ff4b9e" providerId="LiveId" clId="{35EF343D-F6CA-476E-A610-F83EFA8BFFBF}" dt="2017-10-27T21:59:32.636" v="1" actId="27636"/>
          <ac:spMkLst>
            <pc:docMk/>
            <pc:sldMk cId="0" sldId="281"/>
            <ac:spMk id="201" creationId="{00000000-0000-0000-0000-000000000000}"/>
          </ac:spMkLst>
        </pc:spChg>
      </pc:sldChg>
      <pc:sldChg chg="modSp add">
        <pc:chgData name="Steph Beeman" userId="97ba756334ff4b9e" providerId="LiveId" clId="{35EF343D-F6CA-476E-A610-F83EFA8BFFBF}" dt="2017-11-01T18:24:27.583" v="734" actId="20577"/>
        <pc:sldMkLst>
          <pc:docMk/>
          <pc:sldMk cId="3004758813" sldId="288"/>
        </pc:sldMkLst>
        <pc:spChg chg="mod">
          <ac:chgData name="Steph Beeman" userId="97ba756334ff4b9e" providerId="LiveId" clId="{35EF343D-F6CA-476E-A610-F83EFA8BFFBF}" dt="2017-11-01T18:18:13.912" v="423" actId="20577"/>
          <ac:spMkLst>
            <pc:docMk/>
            <pc:sldMk cId="3004758813" sldId="288"/>
            <ac:spMk id="66" creationId="{00000000-0000-0000-0000-000000000000}"/>
          </ac:spMkLst>
        </pc:spChg>
        <pc:spChg chg="mod">
          <ac:chgData name="Steph Beeman" userId="97ba756334ff4b9e" providerId="LiveId" clId="{35EF343D-F6CA-476E-A610-F83EFA8BFFBF}" dt="2017-11-01T18:24:27.583" v="734" actId="20577"/>
          <ac:spMkLst>
            <pc:docMk/>
            <pc:sldMk cId="3004758813" sldId="288"/>
            <ac:spMk id="67" creationId="{00000000-0000-0000-0000-000000000000}"/>
          </ac:spMkLst>
        </pc:spChg>
      </pc:sldChg>
      <pc:sldChg chg="modSp add del modAnim">
        <pc:chgData name="Steph Beeman" userId="97ba756334ff4b9e" providerId="LiveId" clId="{35EF343D-F6CA-476E-A610-F83EFA8BFFBF}" dt="2017-11-01T18:17:43.062" v="398" actId="2696"/>
        <pc:sldMkLst>
          <pc:docMk/>
          <pc:sldMk cId="4251201073" sldId="288"/>
        </pc:sldMkLst>
        <pc:spChg chg="mod">
          <ac:chgData name="Steph Beeman" userId="97ba756334ff4b9e" providerId="LiveId" clId="{35EF343D-F6CA-476E-A610-F83EFA8BFFBF}" dt="2017-11-01T18:13:22.149" v="211" actId="20577"/>
          <ac:spMkLst>
            <pc:docMk/>
            <pc:sldMk cId="4251201073" sldId="288"/>
            <ac:spMk id="66" creationId="{00000000-0000-0000-0000-000000000000}"/>
          </ac:spMkLst>
        </pc:spChg>
        <pc:spChg chg="mod">
          <ac:chgData name="Steph Beeman" userId="97ba756334ff4b9e" providerId="LiveId" clId="{35EF343D-F6CA-476E-A610-F83EFA8BFFBF}" dt="2017-11-01T18:17:26.547" v="397" actId="27636"/>
          <ac:spMkLst>
            <pc:docMk/>
            <pc:sldMk cId="4251201073" sldId="288"/>
            <ac:spMk id="67" creationId="{00000000-0000-0000-0000-000000000000}"/>
          </ac:spMkLst>
        </pc:spChg>
      </pc:sldChg>
      <pc:sldMasterChg chg="delSldLayout">
        <pc:chgData name="Steph Beeman" userId="97ba756334ff4b9e" providerId="LiveId" clId="{35EF343D-F6CA-476E-A610-F83EFA8BFFBF}" dt="2017-11-01T18:27:16.449" v="758" actId="2696"/>
        <pc:sldMasterMkLst>
          <pc:docMk/>
          <pc:sldMasterMk cId="0" sldId="2147483648"/>
        </pc:sldMasterMkLst>
        <pc:sldLayoutChg chg="del">
          <pc:chgData name="Steph Beeman" userId="97ba756334ff4b9e" providerId="LiveId" clId="{35EF343D-F6CA-476E-A610-F83EFA8BFFBF}" dt="2017-11-01T18:27:16.449" v="758" actId="2696"/>
          <pc:sldLayoutMkLst>
            <pc:docMk/>
            <pc:sldMasterMk cId="0" sldId="2147483648"/>
            <pc:sldLayoutMk cId="0" sldId="21474836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Shape 3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3" name="Shape 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629531312"/>
      </p:ext>
    </p:extLst>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prstGeom prst="rect">
            <a:avLst/>
          </a:prstGeom>
        </p:spPr>
        <p:txBody>
          <a:bodyPr/>
          <a:lstStyle/>
          <a:p>
            <a:pPr lvl="0"/>
            <a:endParaRPr/>
          </a:p>
        </p:txBody>
      </p:sp>
      <p:sp>
        <p:nvSpPr>
          <p:cNvPr id="46" name="Shape 46"/>
          <p:cNvSpPr>
            <a:spLocks noGrp="1"/>
          </p:cNvSpPr>
          <p:nvPr>
            <p:ph type="body" sz="quarter" idx="1"/>
          </p:nvPr>
        </p:nvSpPr>
        <p:spPr>
          <a:prstGeom prst="rect">
            <a:avLst/>
          </a:prstGeom>
        </p:spPr>
        <p:txBody>
          <a:bodyPr/>
          <a:lstStyle/>
          <a:p>
            <a:pPr lvl="0">
              <a:defRPr sz="1800"/>
            </a:pPr>
            <a:r>
              <a:rPr sz="2200"/>
              <a:t>First, mitigations happen at the bottom of a tree—if a node has children, then it’s the children that have to be mitigated. (If you have a situation where a node can be independently mitigated, then represent that possibility as an AND node next to the other children—in other words, “this has to not be true, AND THEN this other stuff has to be true”).</a:t>
            </a:r>
          </a:p>
          <a:p>
            <a:pPr lvl="0">
              <a:defRPr sz="1800"/>
            </a:pPr>
            <a:endParaRPr sz="2200"/>
          </a:p>
          <a:p>
            <a:pPr lvl="0">
              <a:defRPr sz="1800"/>
            </a:pPr>
            <a:r>
              <a:rPr sz="2200"/>
              <a:t>These leaf nodes will usually fall into one of three types. Often, a node is extremely specific—“attacker guesses game ID” is very specific, and the mitigation [CLICK] is just “make them not guessable”.</a:t>
            </a:r>
          </a:p>
        </p:txBody>
      </p:sp>
    </p:spTree>
    <p:extLst>
      <p:ext uri="{BB962C8B-B14F-4D97-AF65-F5344CB8AC3E}">
        <p14:creationId xmlns:p14="http://schemas.microsoft.com/office/powerpoint/2010/main" val="4278364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pPr lvl="0"/>
            <a:endParaRPr/>
          </a:p>
        </p:txBody>
      </p:sp>
      <p:sp>
        <p:nvSpPr>
          <p:cNvPr id="140" name="Shape 140"/>
          <p:cNvSpPr>
            <a:spLocks noGrp="1"/>
          </p:cNvSpPr>
          <p:nvPr>
            <p:ph type="body" sz="quarter" idx="1"/>
          </p:nvPr>
        </p:nvSpPr>
        <p:spPr>
          <a:prstGeom prst="rect">
            <a:avLst/>
          </a:prstGeom>
        </p:spPr>
        <p:txBody>
          <a:bodyPr/>
          <a:lstStyle/>
          <a:p>
            <a:pPr lvl="0">
              <a:defRPr sz="1800"/>
            </a:pPr>
            <a:r>
              <a:rPr sz="2200"/>
              <a:t>Nonces</a:t>
            </a:r>
          </a:p>
          <a:p>
            <a:pPr lvl="0">
              <a:defRPr sz="1800"/>
            </a:pPr>
            <a:r>
              <a:rPr sz="2200"/>
              <a:t>A value used on just one occasion</a:t>
            </a:r>
          </a:p>
          <a:p>
            <a:pPr lvl="0">
              <a:defRPr sz="1800"/>
            </a:pPr>
            <a:r>
              <a:rPr sz="2200"/>
              <a:t>A temporary shared secret</a:t>
            </a:r>
          </a:p>
          <a:p>
            <a:pPr lvl="0">
              <a:defRPr sz="1800"/>
            </a:pPr>
            <a:r>
              <a:rPr sz="2200"/>
              <a:t>Generally a random number</a:t>
            </a:r>
          </a:p>
          <a:p>
            <a:pPr lvl="0">
              <a:defRPr sz="1800"/>
            </a:pPr>
            <a:r>
              <a:rPr sz="2200"/>
              <a:t>But rand() won’t cut it!</a:t>
            </a:r>
          </a:p>
          <a:p>
            <a:pPr lvl="0">
              <a:defRPr sz="1800"/>
            </a:pPr>
            <a:r>
              <a:rPr sz="2200"/>
              <a:t>Even if you seed it from an unpredictable source</a:t>
            </a:r>
          </a:p>
          <a:p>
            <a:pPr lvl="0">
              <a:defRPr sz="1800"/>
            </a:pPr>
            <a:r>
              <a:rPr sz="2200"/>
              <a:t>	Note that the clock is NOT unpredictable. Nor is something time-based like “how long has my program been running”. (How can an attacker know that? Well, what if the attacker is the one who caused your program to reboot?)</a:t>
            </a:r>
          </a:p>
          <a:p>
            <a:pPr lvl="0">
              <a:defRPr sz="1800"/>
            </a:pPr>
            <a:r>
              <a:rPr sz="2200"/>
              <a:t>Cryptographically-secure RNGs generate unpredictable results</a:t>
            </a:r>
          </a:p>
        </p:txBody>
      </p:sp>
    </p:spTree>
    <p:extLst>
      <p:ext uri="{BB962C8B-B14F-4D97-AF65-F5344CB8AC3E}">
        <p14:creationId xmlns:p14="http://schemas.microsoft.com/office/powerpoint/2010/main" val="2790597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pPr lvl="0"/>
            <a:endParaRPr/>
          </a:p>
        </p:txBody>
      </p:sp>
      <p:sp>
        <p:nvSpPr>
          <p:cNvPr id="147" name="Shape 147"/>
          <p:cNvSpPr>
            <a:spLocks noGrp="1"/>
          </p:cNvSpPr>
          <p:nvPr>
            <p:ph type="body" sz="quarter" idx="1"/>
          </p:nvPr>
        </p:nvSpPr>
        <p:spPr>
          <a:prstGeom prst="rect">
            <a:avLst/>
          </a:prstGeom>
        </p:spPr>
        <p:txBody>
          <a:bodyPr/>
          <a:lstStyle/>
          <a:p>
            <a:pPr lvl="0">
              <a:defRPr sz="1800"/>
            </a:pPr>
            <a:r>
              <a:rPr sz="2200"/>
              <a:t>The mitigation for a repudiation attack is to record the activity. Logging means to record information about each important/interesting event—source, target, time. If you later detect a problem, you can review the logs to see how it happened.</a:t>
            </a:r>
          </a:p>
          <a:p>
            <a:pPr lvl="0">
              <a:defRPr sz="1800"/>
            </a:pPr>
            <a:endParaRPr sz="2200"/>
          </a:p>
          <a:p>
            <a:pPr lvl="0">
              <a:defRPr sz="1800"/>
            </a:pPr>
            <a:r>
              <a:rPr sz="2200"/>
              <a:t>Sometimes this can be used to mitigate tampering, but that requires a backup of the known-good state of the data, and you may not have such a backup. For example, let’s say you’re preventing item duplication in WoW (a tampering attack against the inventory database). A good audit log will let you track down when duping occurs, but you may not be able to roll back the database, because many other actions subsequent to the dupe could have happened—including ones that relied on the dupe. What the audit log lets you do is ban the user responsible for the duping.</a:t>
            </a:r>
          </a:p>
          <a:p>
            <a:pPr lvl="0">
              <a:defRPr sz="1800"/>
            </a:pPr>
            <a:endParaRPr sz="2200"/>
          </a:p>
          <a:p>
            <a:pPr lvl="0">
              <a:defRPr sz="1800"/>
            </a:pPr>
            <a:r>
              <a:rPr sz="2200"/>
              <a:t>To get the most value out of an audit log, you need authenticated users [CLICK]. But you could also weakly authenticate clients [CLICK]—for example, on iPhone and Android you have access to a unique, semi-reliable device ID. You can also [CLICK] log by IP address, which is often the best you can do—many websites ban commenters based on IP address. IP addresses change over time, but not by huge amounts necessarily, and it’s hard to spoof IP addresses on TCP connections. [Everybody remember why?]</a:t>
            </a:r>
          </a:p>
        </p:txBody>
      </p:sp>
    </p:spTree>
    <p:extLst>
      <p:ext uri="{BB962C8B-B14F-4D97-AF65-F5344CB8AC3E}">
        <p14:creationId xmlns:p14="http://schemas.microsoft.com/office/powerpoint/2010/main" val="787703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pPr lvl="0"/>
            <a:endParaRPr/>
          </a:p>
        </p:txBody>
      </p:sp>
      <p:sp>
        <p:nvSpPr>
          <p:cNvPr id="154" name="Shape 154"/>
          <p:cNvSpPr>
            <a:spLocks noGrp="1"/>
          </p:cNvSpPr>
          <p:nvPr>
            <p:ph type="body" sz="quarter" idx="1"/>
          </p:nvPr>
        </p:nvSpPr>
        <p:spPr>
          <a:prstGeom prst="rect">
            <a:avLst/>
          </a:prstGeom>
        </p:spPr>
        <p:txBody>
          <a:bodyPr/>
          <a:lstStyle/>
          <a:p>
            <a:pPr lvl="0">
              <a:defRPr sz="1800"/>
            </a:pPr>
            <a:r>
              <a:rPr sz="2200"/>
              <a:t>You’re probably at least a little familiar with the concept of encryption: encoding data so that only someone with the shared secret can read it.</a:t>
            </a:r>
          </a:p>
          <a:p>
            <a:pPr lvl="0">
              <a:defRPr sz="1800"/>
            </a:pPr>
            <a:endParaRPr sz="2200"/>
          </a:p>
          <a:p>
            <a:pPr lvl="0">
              <a:defRPr sz="1800"/>
            </a:pPr>
            <a:r>
              <a:rPr sz="2200"/>
              <a:t>There are many encryption algorithms available, but they fall into two categories: [CLICK] symmetric ones, where one key handles both encryption and decryption, and [CLICK] asymmetric ones, where data you encrypt with one key can only be decrypted with the other.</a:t>
            </a:r>
          </a:p>
        </p:txBody>
      </p:sp>
    </p:spTree>
    <p:extLst>
      <p:ext uri="{BB962C8B-B14F-4D97-AF65-F5344CB8AC3E}">
        <p14:creationId xmlns:p14="http://schemas.microsoft.com/office/powerpoint/2010/main" val="53364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pPr lvl="0"/>
            <a:endParaRPr/>
          </a:p>
        </p:txBody>
      </p:sp>
      <p:sp>
        <p:nvSpPr>
          <p:cNvPr id="159" name="Shape 159"/>
          <p:cNvSpPr>
            <a:spLocks noGrp="1"/>
          </p:cNvSpPr>
          <p:nvPr>
            <p:ph type="body" sz="quarter" idx="1"/>
          </p:nvPr>
        </p:nvSpPr>
        <p:spPr>
          <a:prstGeom prst="rect">
            <a:avLst/>
          </a:prstGeom>
        </p:spPr>
        <p:txBody>
          <a:bodyPr/>
          <a:lstStyle/>
          <a:p>
            <a:pPr lvl="0">
              <a:defRPr sz="1800"/>
            </a:pPr>
            <a:r>
              <a:rPr sz="2200"/>
              <a:t>Generally take a block (4 words) of data, XOR it against a key, mutate the block and key and XOR again… for 10 or 15 rounds.</a:t>
            </a:r>
          </a:p>
          <a:p>
            <a:pPr lvl="0">
              <a:defRPr sz="1800"/>
            </a:pPr>
            <a:r>
              <a:rPr sz="2200"/>
              <a:t>Around 200,000,000 blocks a second on modern hardware.</a:t>
            </a:r>
          </a:p>
        </p:txBody>
      </p:sp>
    </p:spTree>
    <p:extLst>
      <p:ext uri="{BB962C8B-B14F-4D97-AF65-F5344CB8AC3E}">
        <p14:creationId xmlns:p14="http://schemas.microsoft.com/office/powerpoint/2010/main" val="139197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prstGeom prst="rect">
            <a:avLst/>
          </a:prstGeom>
        </p:spPr>
        <p:txBody>
          <a:bodyPr/>
          <a:lstStyle/>
          <a:p>
            <a:pPr lvl="0"/>
            <a:endParaRPr/>
          </a:p>
        </p:txBody>
      </p:sp>
      <p:sp>
        <p:nvSpPr>
          <p:cNvPr id="164" name="Shape 164"/>
          <p:cNvSpPr>
            <a:spLocks noGrp="1"/>
          </p:cNvSpPr>
          <p:nvPr>
            <p:ph type="body" sz="quarter" idx="1"/>
          </p:nvPr>
        </p:nvSpPr>
        <p:spPr>
          <a:prstGeom prst="rect">
            <a:avLst/>
          </a:prstGeom>
        </p:spPr>
        <p:txBody>
          <a:bodyPr/>
          <a:lstStyle/>
          <a:p>
            <a:pPr lvl="0">
              <a:defRPr sz="1800"/>
            </a:pPr>
            <a:r>
              <a:rPr sz="2200"/>
              <a:t>pronounced “18.5 quintillion”</a:t>
            </a:r>
          </a:p>
          <a:p>
            <a:pPr lvl="0">
              <a:defRPr sz="1800"/>
            </a:pPr>
            <a:r>
              <a:rPr sz="2200"/>
              <a:t>Here’s an interesting thing: you basically measure the security of a crypto system in terms of speed—how long it would take to break. The bigger the key, the longer the algorithm takes… but the longer it would take an attacker.</a:t>
            </a:r>
          </a:p>
        </p:txBody>
      </p:sp>
    </p:spTree>
    <p:extLst>
      <p:ext uri="{BB962C8B-B14F-4D97-AF65-F5344CB8AC3E}">
        <p14:creationId xmlns:p14="http://schemas.microsoft.com/office/powerpoint/2010/main" val="1523389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pPr lvl="0"/>
            <a:endParaRPr/>
          </a:p>
        </p:txBody>
      </p:sp>
      <p:sp>
        <p:nvSpPr>
          <p:cNvPr id="169" name="Shape 169"/>
          <p:cNvSpPr>
            <a:spLocks noGrp="1"/>
          </p:cNvSpPr>
          <p:nvPr>
            <p:ph type="body" sz="quarter" idx="1"/>
          </p:nvPr>
        </p:nvSpPr>
        <p:spPr>
          <a:prstGeom prst="rect">
            <a:avLst/>
          </a:prstGeom>
        </p:spPr>
        <p:txBody>
          <a:bodyPr/>
          <a:lstStyle/>
          <a:p>
            <a:pPr lvl="0">
              <a:defRPr sz="1800"/>
            </a:pPr>
            <a:endParaRPr sz="2200"/>
          </a:p>
          <a:p>
            <a:pPr lvl="0">
              <a:defRPr sz="1800"/>
            </a:pPr>
            <a:r>
              <a:rPr sz="2200"/>
              <a:t>RSA, Elliptic Curve Cryptography</a:t>
            </a:r>
          </a:p>
          <a:p>
            <a:pPr lvl="0">
              <a:defRPr sz="1800"/>
            </a:pPr>
            <a:r>
              <a:rPr sz="2200"/>
              <a:t>Encryption and decryption involve raising very large numbers to the power of other very large numbers… not cheap, and not suitable for large data.</a:t>
            </a:r>
          </a:p>
          <a:p>
            <a:pPr lvl="0">
              <a:defRPr sz="1800"/>
            </a:pPr>
            <a:r>
              <a:rPr sz="2200"/>
              <a:t>Around 1,500 blocks a second on modern hardware.</a:t>
            </a:r>
          </a:p>
        </p:txBody>
      </p:sp>
    </p:spTree>
    <p:extLst>
      <p:ext uri="{BB962C8B-B14F-4D97-AF65-F5344CB8AC3E}">
        <p14:creationId xmlns:p14="http://schemas.microsoft.com/office/powerpoint/2010/main" val="326355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pPr lvl="0"/>
            <a:endParaRPr/>
          </a:p>
        </p:txBody>
      </p:sp>
      <p:sp>
        <p:nvSpPr>
          <p:cNvPr id="177" name="Shape 177"/>
          <p:cNvSpPr>
            <a:spLocks noGrp="1"/>
          </p:cNvSpPr>
          <p:nvPr>
            <p:ph type="body" sz="quarter" idx="1"/>
          </p:nvPr>
        </p:nvSpPr>
        <p:spPr>
          <a:prstGeom prst="rect">
            <a:avLst/>
          </a:prstGeom>
        </p:spPr>
        <p:txBody>
          <a:bodyPr/>
          <a:lstStyle/>
          <a:p>
            <a:pPr lvl="0">
              <a:defRPr sz="1800"/>
            </a:pPr>
            <a:r>
              <a:rPr sz="2200"/>
              <a:t>An RSA key is derived from two prime numbers multiplied together. A “2048-bit key” is a pair of roughly-1024-bit primes… and if you know one you automatically know the other.</a:t>
            </a:r>
          </a:p>
          <a:p>
            <a:pPr lvl="0">
              <a:defRPr sz="1800"/>
            </a:pPr>
            <a:r>
              <a:rPr sz="2200"/>
              <a:t>There are a lot of 2048-bit numbers… but there’s not remotely as many 1024-bit primes. Which points out a critical consideration: Any constraints on a key will dramatically reduce the space we have to search for a brute-force attack.</a:t>
            </a:r>
          </a:p>
          <a:p>
            <a:pPr lvl="0">
              <a:defRPr sz="1800"/>
            </a:pPr>
            <a:r>
              <a:rPr sz="2200"/>
              <a:t>There’s about as many 1,624-bit primes as there are 128-bit numbers.</a:t>
            </a:r>
          </a:p>
          <a:p>
            <a:pPr lvl="0">
              <a:defRPr sz="1800"/>
            </a:pPr>
            <a:r>
              <a:rPr sz="2200"/>
              <a:t>1024-bit keys are a few years away from being completely cracked. 2048-bit RSA keys are okay for now, but the cool kids use 4096 bits.</a:t>
            </a:r>
          </a:p>
          <a:p>
            <a:pPr lvl="0">
              <a:defRPr sz="1800"/>
            </a:pPr>
            <a:r>
              <a:rPr sz="2200"/>
              <a:t>Constant risk that someone will discover a mathematical “trap door” to factor large numbers quickly…</a:t>
            </a:r>
          </a:p>
          <a:p>
            <a:pPr lvl="0">
              <a:defRPr sz="1800"/>
            </a:pPr>
            <a:r>
              <a:rPr sz="2200"/>
              <a:t>[CLICK]…which is the plot of the movie Sneakers (1992), which is one of the favorite movies of every security professional. The heroes are a penetration-testing team! …it won’t be on the test.</a:t>
            </a:r>
          </a:p>
        </p:txBody>
      </p:sp>
    </p:spTree>
    <p:extLst>
      <p:ext uri="{BB962C8B-B14F-4D97-AF65-F5344CB8AC3E}">
        <p14:creationId xmlns:p14="http://schemas.microsoft.com/office/powerpoint/2010/main" val="2501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pPr lvl="0"/>
            <a:endParaRPr/>
          </a:p>
        </p:txBody>
      </p:sp>
      <p:sp>
        <p:nvSpPr>
          <p:cNvPr id="182" name="Shape 182"/>
          <p:cNvSpPr>
            <a:spLocks noGrp="1"/>
          </p:cNvSpPr>
          <p:nvPr>
            <p:ph type="body" sz="quarter" idx="1"/>
          </p:nvPr>
        </p:nvSpPr>
        <p:spPr>
          <a:prstGeom prst="rect">
            <a:avLst/>
          </a:prstGeom>
        </p:spPr>
        <p:txBody>
          <a:bodyPr/>
          <a:lstStyle/>
          <a:p>
            <a:pPr lvl="0">
              <a:defRPr sz="1800"/>
            </a:pPr>
            <a:r>
              <a:rPr sz="2200"/>
              <a:t>TALK ABOUT CRYPTOGRAPHICALLY SECURE RNGS!</a:t>
            </a:r>
          </a:p>
        </p:txBody>
      </p:sp>
    </p:spTree>
    <p:extLst>
      <p:ext uri="{BB962C8B-B14F-4D97-AF65-F5344CB8AC3E}">
        <p14:creationId xmlns:p14="http://schemas.microsoft.com/office/powerpoint/2010/main" val="1163711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pPr lvl="0"/>
            <a:endParaRPr/>
          </a:p>
        </p:txBody>
      </p:sp>
      <p:sp>
        <p:nvSpPr>
          <p:cNvPr id="193" name="Shape 193"/>
          <p:cNvSpPr>
            <a:spLocks noGrp="1"/>
          </p:cNvSpPr>
          <p:nvPr>
            <p:ph type="body" sz="quarter" idx="1"/>
          </p:nvPr>
        </p:nvSpPr>
        <p:spPr>
          <a:prstGeom prst="rect">
            <a:avLst/>
          </a:prstGeom>
        </p:spPr>
        <p:txBody>
          <a:bodyPr/>
          <a:lstStyle/>
          <a:p>
            <a:pPr lvl="0">
              <a:defRPr sz="1800"/>
            </a:pPr>
            <a:r>
              <a:rPr sz="2200"/>
              <a:t>Filtering just means to reject bogus activity as quickly as possible. Often this is done at a firewall—if you remember Netgear’s inadvertent DDoS attack against the University of Wisconsin, their firewall now simply bounces all traffic coming from the flawed code. Other times you can do this in your code. Throttling is the same idea, except you treat excessive packet rates as ipso facto invalid.</a:t>
            </a:r>
          </a:p>
          <a:p>
            <a:pPr lvl="0">
              <a:defRPr sz="1800"/>
            </a:pPr>
            <a:endParaRPr sz="2200"/>
          </a:p>
          <a:p>
            <a:pPr lvl="0">
              <a:defRPr sz="1800"/>
            </a:pPr>
            <a:r>
              <a:rPr sz="2200"/>
              <a:t>But be careful this doesn’t leak information. For example, let’s say you have an authenticated API to get a player’s inventory. You might be tempted to say, “well, if a request comes in for the inventory of a player who doesn’t exist, I won’t even bother authenticating it—I’ll save some cycles and just return 404 right away”. Now you’ve given an attacker a way to enumerate every player ID in your system.</a:t>
            </a:r>
          </a:p>
        </p:txBody>
      </p:sp>
    </p:spTree>
    <p:extLst>
      <p:ext uri="{BB962C8B-B14F-4D97-AF65-F5344CB8AC3E}">
        <p14:creationId xmlns:p14="http://schemas.microsoft.com/office/powerpoint/2010/main" val="34682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prstGeom prst="rect">
            <a:avLst/>
          </a:prstGeom>
        </p:spPr>
        <p:txBody>
          <a:bodyPr/>
          <a:lstStyle/>
          <a:p>
            <a:pPr lvl="0"/>
            <a:endParaRPr/>
          </a:p>
        </p:txBody>
      </p:sp>
      <p:sp>
        <p:nvSpPr>
          <p:cNvPr id="199" name="Shape 199"/>
          <p:cNvSpPr>
            <a:spLocks noGrp="1"/>
          </p:cNvSpPr>
          <p:nvPr>
            <p:ph type="body" sz="quarter" idx="1"/>
          </p:nvPr>
        </p:nvSpPr>
        <p:spPr>
          <a:prstGeom prst="rect">
            <a:avLst/>
          </a:prstGeom>
        </p:spPr>
        <p:txBody>
          <a:bodyPr/>
          <a:lstStyle/>
          <a:p>
            <a:pPr lvl="0">
              <a:defRPr sz="1800"/>
            </a:pPr>
            <a:r>
              <a:rPr sz="2200"/>
              <a:t>Too much to cover in this deck—it gets its own deck next.</a:t>
            </a:r>
          </a:p>
        </p:txBody>
      </p:sp>
    </p:spTree>
    <p:extLst>
      <p:ext uri="{BB962C8B-B14F-4D97-AF65-F5344CB8AC3E}">
        <p14:creationId xmlns:p14="http://schemas.microsoft.com/office/powerpoint/2010/main" val="268898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noRot="1" noChangeAspect="1"/>
          </p:cNvSpPr>
          <p:nvPr>
            <p:ph type="sldImg"/>
          </p:nvPr>
        </p:nvSpPr>
        <p:spPr>
          <a:prstGeom prst="rect">
            <a:avLst/>
          </a:prstGeom>
        </p:spPr>
        <p:txBody>
          <a:bodyPr/>
          <a:lstStyle/>
          <a:p>
            <a:pPr lvl="0"/>
            <a:endParaRPr/>
          </a:p>
        </p:txBody>
      </p:sp>
      <p:sp>
        <p:nvSpPr>
          <p:cNvPr id="56" name="Shape 56"/>
          <p:cNvSpPr>
            <a:spLocks noGrp="1"/>
          </p:cNvSpPr>
          <p:nvPr>
            <p:ph type="body" sz="quarter" idx="1"/>
          </p:nvPr>
        </p:nvSpPr>
        <p:spPr>
          <a:prstGeom prst="rect">
            <a:avLst/>
          </a:prstGeom>
        </p:spPr>
        <p:txBody>
          <a:bodyPr/>
          <a:lstStyle/>
          <a:p>
            <a:pPr lvl="0">
              <a:defRPr sz="1800"/>
            </a:pPr>
            <a:r>
              <a:rPr sz="2200"/>
              <a:t>Other times, the node actually represents another tree. Here, this node is just a rephrased version of “Information Discloure of Invitee Request Data Flow”. To find a mitigation for this node, you’d construct the attack tree for that threat.</a:t>
            </a:r>
          </a:p>
        </p:txBody>
      </p:sp>
    </p:spTree>
    <p:extLst>
      <p:ext uri="{BB962C8B-B14F-4D97-AF65-F5344CB8AC3E}">
        <p14:creationId xmlns:p14="http://schemas.microsoft.com/office/powerpoint/2010/main" val="208510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pPr lvl="0"/>
            <a:endParaRPr/>
          </a:p>
        </p:txBody>
      </p:sp>
      <p:sp>
        <p:nvSpPr>
          <p:cNvPr id="207" name="Shape 207"/>
          <p:cNvSpPr>
            <a:spLocks noGrp="1"/>
          </p:cNvSpPr>
          <p:nvPr>
            <p:ph type="body" sz="quarter" idx="1"/>
          </p:nvPr>
        </p:nvSpPr>
        <p:spPr>
          <a:prstGeom prst="rect">
            <a:avLst/>
          </a:prstGeom>
        </p:spPr>
        <p:txBody>
          <a:bodyPr/>
          <a:lstStyle/>
          <a:p>
            <a:pPr lvl="0">
              <a:defRPr sz="1800"/>
            </a:pPr>
            <a:r>
              <a:rPr sz="2200"/>
              <a:t>Authentication via shared secrets</a:t>
            </a:r>
          </a:p>
          <a:p>
            <a:pPr lvl="0">
              <a:defRPr sz="1800"/>
            </a:pPr>
            <a:r>
              <a:rPr sz="2200"/>
              <a:t>Signing via cryptographically-secure hashes of data combined with shared secrets</a:t>
            </a:r>
          </a:p>
          <a:p>
            <a:pPr lvl="0">
              <a:defRPr sz="1800"/>
            </a:pPr>
            <a:r>
              <a:rPr sz="2200"/>
              <a:t>Beware of replay attacks and weak RNGs!</a:t>
            </a:r>
          </a:p>
          <a:p>
            <a:pPr lvl="0">
              <a:defRPr sz="1800"/>
            </a:pPr>
            <a:r>
              <a:rPr sz="2200"/>
              <a:t>Auditing via logging</a:t>
            </a:r>
          </a:p>
          <a:p>
            <a:pPr lvl="0">
              <a:defRPr sz="1800"/>
            </a:pPr>
            <a:r>
              <a:rPr sz="2200"/>
              <a:t>Encryption via symmetric or asymmetric ciphers</a:t>
            </a:r>
          </a:p>
          <a:p>
            <a:pPr lvl="0">
              <a:defRPr sz="1800"/>
            </a:pPr>
            <a:r>
              <a:rPr sz="2200"/>
              <a:t>Filtering to impose reasonable limits on data flows</a:t>
            </a:r>
          </a:p>
          <a:p>
            <a:pPr lvl="0">
              <a:defRPr sz="1800"/>
            </a:pPr>
            <a:r>
              <a:rPr sz="2200"/>
              <a:t>Defensive coding practices such as input validation, fuzz testing</a:t>
            </a:r>
          </a:p>
        </p:txBody>
      </p:sp>
    </p:spTree>
    <p:extLst>
      <p:ext uri="{BB962C8B-B14F-4D97-AF65-F5344CB8AC3E}">
        <p14:creationId xmlns:p14="http://schemas.microsoft.com/office/powerpoint/2010/main" val="330007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noRot="1" noChangeAspect="1"/>
          </p:cNvSpPr>
          <p:nvPr>
            <p:ph type="sldImg"/>
          </p:nvPr>
        </p:nvSpPr>
        <p:spPr>
          <a:prstGeom prst="rect">
            <a:avLst/>
          </a:prstGeom>
        </p:spPr>
        <p:txBody>
          <a:bodyPr/>
          <a:lstStyle/>
          <a:p>
            <a:pPr lvl="0"/>
            <a:endParaRPr/>
          </a:p>
        </p:txBody>
      </p:sp>
      <p:sp>
        <p:nvSpPr>
          <p:cNvPr id="64" name="Shape 64"/>
          <p:cNvSpPr>
            <a:spLocks noGrp="1"/>
          </p:cNvSpPr>
          <p:nvPr>
            <p:ph type="body" sz="quarter" idx="1"/>
          </p:nvPr>
        </p:nvSpPr>
        <p:spPr>
          <a:prstGeom prst="rect">
            <a:avLst/>
          </a:prstGeom>
        </p:spPr>
        <p:txBody>
          <a:bodyPr/>
          <a:lstStyle/>
          <a:p>
            <a:pPr lvl="0">
              <a:defRPr sz="1800"/>
            </a:pPr>
            <a:r>
              <a:rPr sz="2200"/>
              <a:t>Often, the node will be something hypothetical, that you’re not sure is possible, or that is outside the scope of your threat model. [CLICK] Let’s suppose here that we’re not on the team doing authentication, so we don’t really know anything about how the auth for our game works; we don’t have access to a threat model for it. Basically, what we’ve done here is identified a threat. We don’t want to create an entire attack tree for this; we just want to be able to document a straightforward mitigation.</a:t>
            </a:r>
          </a:p>
        </p:txBody>
      </p:sp>
    </p:spTree>
    <p:extLst>
      <p:ext uri="{BB962C8B-B14F-4D97-AF65-F5344CB8AC3E}">
        <p14:creationId xmlns:p14="http://schemas.microsoft.com/office/powerpoint/2010/main" val="2543783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prstGeom prst="rect">
            <a:avLst/>
          </a:prstGeom>
        </p:spPr>
        <p:txBody>
          <a:bodyPr/>
          <a:lstStyle/>
          <a:p>
            <a:pPr lvl="0"/>
            <a:endParaRPr/>
          </a:p>
        </p:txBody>
      </p:sp>
      <p:sp>
        <p:nvSpPr>
          <p:cNvPr id="69" name="Shape 69"/>
          <p:cNvSpPr>
            <a:spLocks noGrp="1"/>
          </p:cNvSpPr>
          <p:nvPr>
            <p:ph type="body" sz="quarter" idx="1"/>
          </p:nvPr>
        </p:nvSpPr>
        <p:spPr>
          <a:prstGeom prst="rect">
            <a:avLst/>
          </a:prstGeom>
        </p:spPr>
        <p:txBody>
          <a:bodyPr/>
          <a:lstStyle/>
          <a:p>
            <a:pPr lvl="0">
              <a:defRPr sz="1800"/>
            </a:pPr>
            <a:r>
              <a:rPr sz="2200" dirty="0"/>
              <a:t>STRIDE Suggests Mitigation</a:t>
            </a:r>
          </a:p>
          <a:p>
            <a:pPr lvl="0">
              <a:defRPr sz="1800"/>
            </a:pPr>
            <a:r>
              <a:rPr sz="2200" dirty="0"/>
              <a:t>Spoofing —&gt; authentication</a:t>
            </a:r>
          </a:p>
          <a:p>
            <a:pPr lvl="0">
              <a:defRPr sz="1800"/>
            </a:pPr>
            <a:r>
              <a:rPr sz="2200" dirty="0"/>
              <a:t>Tampering —&gt; digital signature</a:t>
            </a:r>
          </a:p>
          <a:p>
            <a:pPr lvl="0">
              <a:defRPr sz="1800"/>
            </a:pPr>
            <a:r>
              <a:rPr sz="2200" dirty="0"/>
              <a:t>Repudiation —&gt; auditing</a:t>
            </a:r>
          </a:p>
          <a:p>
            <a:pPr lvl="0">
              <a:defRPr sz="1800"/>
            </a:pPr>
            <a:r>
              <a:rPr sz="2200" dirty="0"/>
              <a:t>Information disclosure —&gt; encryption</a:t>
            </a:r>
          </a:p>
          <a:p>
            <a:pPr lvl="0">
              <a:defRPr sz="1800"/>
            </a:pPr>
            <a:r>
              <a:rPr sz="2200" dirty="0"/>
              <a:t>Denial of service —&gt; auditing &amp; filtering</a:t>
            </a:r>
          </a:p>
          <a:p>
            <a:pPr lvl="0">
              <a:defRPr sz="1800"/>
            </a:pPr>
            <a:r>
              <a:rPr sz="2200" dirty="0"/>
              <a:t>Elevation of privilege —&gt; defensive coding</a:t>
            </a:r>
          </a:p>
        </p:txBody>
      </p:sp>
    </p:spTree>
    <p:extLst>
      <p:ext uri="{BB962C8B-B14F-4D97-AF65-F5344CB8AC3E}">
        <p14:creationId xmlns:p14="http://schemas.microsoft.com/office/powerpoint/2010/main" val="3145417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prstGeom prst="rect">
            <a:avLst/>
          </a:prstGeom>
        </p:spPr>
        <p:txBody>
          <a:bodyPr/>
          <a:lstStyle/>
          <a:p>
            <a:pPr lvl="0"/>
            <a:endParaRPr/>
          </a:p>
        </p:txBody>
      </p:sp>
      <p:sp>
        <p:nvSpPr>
          <p:cNvPr id="69" name="Shape 69"/>
          <p:cNvSpPr>
            <a:spLocks noGrp="1"/>
          </p:cNvSpPr>
          <p:nvPr>
            <p:ph type="body" sz="quarter" idx="1"/>
          </p:nvPr>
        </p:nvSpPr>
        <p:spPr>
          <a:prstGeom prst="rect">
            <a:avLst/>
          </a:prstGeom>
        </p:spPr>
        <p:txBody>
          <a:bodyPr/>
          <a:lstStyle/>
          <a:p>
            <a:pPr lvl="0">
              <a:defRPr sz="1800"/>
            </a:pPr>
            <a:r>
              <a:rPr sz="2200" dirty="0"/>
              <a:t>STRIDE Suggests Mitigation</a:t>
            </a:r>
          </a:p>
          <a:p>
            <a:pPr lvl="0">
              <a:defRPr sz="1800"/>
            </a:pPr>
            <a:r>
              <a:rPr sz="2200" dirty="0"/>
              <a:t>Spoofing —&gt; authentication</a:t>
            </a:r>
          </a:p>
          <a:p>
            <a:pPr lvl="0">
              <a:defRPr sz="1800"/>
            </a:pPr>
            <a:r>
              <a:rPr sz="2200" dirty="0"/>
              <a:t>Tampering —&gt; digital signature</a:t>
            </a:r>
          </a:p>
          <a:p>
            <a:pPr lvl="0">
              <a:defRPr sz="1800"/>
            </a:pPr>
            <a:r>
              <a:rPr sz="2200" dirty="0"/>
              <a:t>Repudiation —&gt; auditing</a:t>
            </a:r>
          </a:p>
          <a:p>
            <a:pPr lvl="0">
              <a:defRPr sz="1800"/>
            </a:pPr>
            <a:r>
              <a:rPr sz="2200" dirty="0"/>
              <a:t>Information disclosure —&gt; encryption</a:t>
            </a:r>
          </a:p>
          <a:p>
            <a:pPr lvl="0">
              <a:defRPr sz="1800"/>
            </a:pPr>
            <a:r>
              <a:rPr sz="2200" dirty="0"/>
              <a:t>Denial of service —&gt; auditing &amp; filtering</a:t>
            </a:r>
          </a:p>
          <a:p>
            <a:pPr lvl="0">
              <a:defRPr sz="1800"/>
            </a:pPr>
            <a:r>
              <a:rPr sz="2200" dirty="0"/>
              <a:t>Elevation of privilege —&gt; defensive coding</a:t>
            </a:r>
          </a:p>
        </p:txBody>
      </p:sp>
    </p:spTree>
    <p:extLst>
      <p:ext uri="{BB962C8B-B14F-4D97-AF65-F5344CB8AC3E}">
        <p14:creationId xmlns:p14="http://schemas.microsoft.com/office/powerpoint/2010/main" val="91082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noRot="1" noChangeAspect="1"/>
          </p:cNvSpPr>
          <p:nvPr>
            <p:ph type="sldImg"/>
          </p:nvPr>
        </p:nvSpPr>
        <p:spPr>
          <a:prstGeom prst="rect">
            <a:avLst/>
          </a:prstGeom>
        </p:spPr>
        <p:txBody>
          <a:bodyPr/>
          <a:lstStyle/>
          <a:p>
            <a:pPr lvl="0"/>
            <a:endParaRPr/>
          </a:p>
        </p:txBody>
      </p:sp>
      <p:sp>
        <p:nvSpPr>
          <p:cNvPr id="86" name="Shape 86"/>
          <p:cNvSpPr>
            <a:spLocks noGrp="1"/>
          </p:cNvSpPr>
          <p:nvPr>
            <p:ph type="body" sz="quarter" idx="1"/>
          </p:nvPr>
        </p:nvSpPr>
        <p:spPr>
          <a:prstGeom prst="rect">
            <a:avLst/>
          </a:prstGeom>
        </p:spPr>
        <p:txBody>
          <a:bodyPr/>
          <a:lstStyle/>
          <a:p>
            <a:pPr lvl="0">
              <a:defRPr sz="1800"/>
            </a:pPr>
            <a:r>
              <a:rPr sz="2200"/>
              <a:t>Authentication is simply making sure an entity—whether a process, a data store or a human being—is what it declares itself to be. The way we do this is to check something it knows [CLICK]—a password—or check something it has [CLICK]—like an ID card—or something it is [CLICK]—like biometrics. </a:t>
            </a:r>
          </a:p>
          <a:p>
            <a:pPr lvl="0">
              <a:defRPr sz="1800"/>
            </a:pPr>
            <a:endParaRPr sz="2200"/>
          </a:p>
          <a:p>
            <a:pPr lvl="0">
              <a:defRPr sz="1800"/>
            </a:pPr>
            <a:r>
              <a:rPr sz="2200"/>
              <a:t>In the virtual realm, we mostly focus on things an entity knows, by necessity. [CLICK] But that introduces a couple of problems: revocability, and duplicability. [CLICK] Revocability just means we can deactivate it if it gets stolen. Duplicability means that we have to worry about whether it can be copied.</a:t>
            </a:r>
          </a:p>
        </p:txBody>
      </p:sp>
    </p:spTree>
    <p:extLst>
      <p:ext uri="{BB962C8B-B14F-4D97-AF65-F5344CB8AC3E}">
        <p14:creationId xmlns:p14="http://schemas.microsoft.com/office/powerpoint/2010/main" val="2963496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prstGeom prst="rect">
            <a:avLst/>
          </a:prstGeom>
        </p:spPr>
        <p:txBody>
          <a:bodyPr/>
          <a:lstStyle/>
          <a:p>
            <a:pPr lvl="0"/>
            <a:endParaRPr/>
          </a:p>
        </p:txBody>
      </p:sp>
      <p:sp>
        <p:nvSpPr>
          <p:cNvPr id="92" name="Shape 92"/>
          <p:cNvSpPr>
            <a:spLocks noGrp="1"/>
          </p:cNvSpPr>
          <p:nvPr>
            <p:ph type="body" sz="quarter" idx="1"/>
          </p:nvPr>
        </p:nvSpPr>
        <p:spPr>
          <a:prstGeom prst="rect">
            <a:avLst/>
          </a:prstGeom>
        </p:spPr>
        <p:txBody>
          <a:bodyPr/>
          <a:lstStyle/>
          <a:p>
            <a:pPr lvl="0">
              <a:defRPr sz="1800"/>
            </a:pPr>
            <a:r>
              <a:rPr sz="2200"/>
              <a:t>In practice what this means is that authenticating an entity requires demonstrating possession of a shared secret without revealing it. One way to do that is to encrypt the secret and send it over the wire… though the danger there is that you have to authenticate the entity you’re sending that secret </a:t>
            </a:r>
            <a:r>
              <a:rPr sz="2200" i="1"/>
              <a:t>to</a:t>
            </a:r>
            <a:r>
              <a:rPr sz="2200"/>
              <a:t>. A more sophisticated approach is to use the shared secret to sign a message. We’ll talk about encryption later; we’ll talk about signatures right now.</a:t>
            </a:r>
          </a:p>
        </p:txBody>
      </p:sp>
    </p:spTree>
    <p:extLst>
      <p:ext uri="{BB962C8B-B14F-4D97-AF65-F5344CB8AC3E}">
        <p14:creationId xmlns:p14="http://schemas.microsoft.com/office/powerpoint/2010/main" val="3549628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prstGeom prst="rect">
            <a:avLst/>
          </a:prstGeom>
        </p:spPr>
        <p:txBody>
          <a:bodyPr/>
          <a:lstStyle/>
          <a:p>
            <a:pPr lvl="0"/>
            <a:endParaRPr/>
          </a:p>
        </p:txBody>
      </p:sp>
      <p:sp>
        <p:nvSpPr>
          <p:cNvPr id="113" name="Shape 113"/>
          <p:cNvSpPr>
            <a:spLocks noGrp="1"/>
          </p:cNvSpPr>
          <p:nvPr>
            <p:ph type="body" sz="quarter" idx="1"/>
          </p:nvPr>
        </p:nvSpPr>
        <p:spPr>
          <a:prstGeom prst="rect">
            <a:avLst/>
          </a:prstGeom>
        </p:spPr>
        <p:txBody>
          <a:bodyPr/>
          <a:lstStyle/>
          <a:p>
            <a:pPr lvl="0">
              <a:defRPr sz="1800"/>
            </a:pPr>
            <a:r>
              <a:rPr sz="2200"/>
              <a:t>Signing is a process by which we establish that a document is what an entity intended to send. The keys here are [CLICK] document and entity—we need to examine the entirety of the document, and we need the operation to be performable only by the author. We can accomplish the former with [CLICK] a hash function. [y’all know about hashing, right? map arbitrary input to fixed output?] We accomplish the latter with, once again, a shared secret.</a:t>
            </a:r>
          </a:p>
          <a:p>
            <a:pPr lvl="0">
              <a:defRPr sz="1800"/>
            </a:pPr>
            <a:endParaRPr sz="2200"/>
          </a:p>
        </p:txBody>
      </p:sp>
    </p:spTree>
    <p:extLst>
      <p:ext uri="{BB962C8B-B14F-4D97-AF65-F5344CB8AC3E}">
        <p14:creationId xmlns:p14="http://schemas.microsoft.com/office/powerpoint/2010/main" val="2570598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prstGeom prst="rect">
            <a:avLst/>
          </a:prstGeom>
        </p:spPr>
        <p:txBody>
          <a:bodyPr/>
          <a:lstStyle/>
          <a:p>
            <a:pPr lvl="0"/>
            <a:endParaRPr/>
          </a:p>
        </p:txBody>
      </p:sp>
      <p:sp>
        <p:nvSpPr>
          <p:cNvPr id="118" name="Shape 118"/>
          <p:cNvSpPr>
            <a:spLocks noGrp="1"/>
          </p:cNvSpPr>
          <p:nvPr>
            <p:ph type="body" sz="quarter" idx="1"/>
          </p:nvPr>
        </p:nvSpPr>
        <p:spPr>
          <a:prstGeom prst="rect">
            <a:avLst/>
          </a:prstGeom>
        </p:spPr>
        <p:txBody>
          <a:bodyPr/>
          <a:lstStyle/>
          <a:p>
            <a:pPr lvl="0">
              <a:defRPr sz="1800"/>
            </a:pPr>
            <a:r>
              <a:rPr sz="2200"/>
              <a:t>Hashes, Digests and Signatures</a:t>
            </a:r>
          </a:p>
          <a:p>
            <a:pPr lvl="0">
              <a:defRPr sz="1800"/>
            </a:pPr>
            <a:r>
              <a:rPr sz="2200"/>
              <a:t>A hash reduces an arbitrary document to a fixed-size representation</a:t>
            </a:r>
          </a:p>
          <a:p>
            <a:pPr lvl="0">
              <a:defRPr sz="1800"/>
            </a:pPr>
            <a:r>
              <a:rPr sz="2200"/>
              <a:t>A digest is a hash function where documents with even tiny differences are nearly guaranteed to have very different hashes</a:t>
            </a:r>
          </a:p>
          <a:p>
            <a:pPr lvl="0">
              <a:defRPr sz="1800"/>
            </a:pPr>
            <a:r>
              <a:rPr sz="2200"/>
              <a:t>Ideally, also hard to invert [and that’s what makes them “cryptographic hashes”]</a:t>
            </a:r>
          </a:p>
          <a:p>
            <a:pPr lvl="0">
              <a:defRPr sz="1800"/>
            </a:pPr>
            <a:r>
              <a:rPr sz="2200"/>
              <a:t>A signature is a digest coupled with a shared secret</a:t>
            </a:r>
          </a:p>
        </p:txBody>
      </p:sp>
    </p:spTree>
    <p:extLst>
      <p:ext uri="{BB962C8B-B14F-4D97-AF65-F5344CB8AC3E}">
        <p14:creationId xmlns:p14="http://schemas.microsoft.com/office/powerpoint/2010/main" val="1023243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Shape 5"/>
          <p:cNvSpPr>
            <a:spLocks noGrp="1"/>
          </p:cNvSpPr>
          <p:nvPr>
            <p:ph type="title"/>
          </p:nvPr>
        </p:nvSpPr>
        <p:spPr>
          <a:xfrm>
            <a:off x="647700" y="2095500"/>
            <a:ext cx="11709400" cy="2908300"/>
          </a:xfrm>
          <a:prstGeom prst="rect">
            <a:avLst/>
          </a:prstGeom>
        </p:spPr>
        <p:txBody>
          <a:bodyPr anchor="b"/>
          <a:lstStyle>
            <a:lvl1pPr algn="ctr">
              <a:defRPr>
                <a:solidFill>
                  <a:srgbClr val="546056"/>
                </a:solidFill>
              </a:defRPr>
            </a:lvl1pPr>
          </a:lstStyle>
          <a:p>
            <a:pPr lvl="0">
              <a:defRPr sz="1800">
                <a:solidFill>
                  <a:srgbClr val="000000"/>
                </a:solidFill>
              </a:defRPr>
            </a:pPr>
            <a:r>
              <a:rPr sz="7000">
                <a:solidFill>
                  <a:srgbClr val="546056"/>
                </a:solidFill>
              </a:rPr>
              <a:t>Title Text</a:t>
            </a:r>
          </a:p>
        </p:txBody>
      </p:sp>
      <p:sp>
        <p:nvSpPr>
          <p:cNvPr id="6" name="Shape 6"/>
          <p:cNvSpPr>
            <a:spLocks noGrp="1"/>
          </p:cNvSpPr>
          <p:nvPr>
            <p:ph type="body" idx="1"/>
          </p:nvPr>
        </p:nvSpPr>
        <p:spPr>
          <a:xfrm>
            <a:off x="647700" y="5207000"/>
            <a:ext cx="11709400" cy="13970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pPr lvl="0">
              <a:defRPr sz="1800" i="0">
                <a:solidFill>
                  <a:srgbClr val="000000"/>
                </a:solidFill>
              </a:defRPr>
            </a:pPr>
            <a:r>
              <a:rPr sz="3200" i="1">
                <a:solidFill>
                  <a:srgbClr val="717D75"/>
                </a:solidFill>
              </a:rPr>
              <a:t>Body Level One</a:t>
            </a:r>
          </a:p>
          <a:p>
            <a:pPr lvl="1">
              <a:defRPr sz="1800" i="0">
                <a:solidFill>
                  <a:srgbClr val="000000"/>
                </a:solidFill>
              </a:defRPr>
            </a:pPr>
            <a:r>
              <a:rPr sz="3200" i="1">
                <a:solidFill>
                  <a:srgbClr val="717D75"/>
                </a:solidFill>
              </a:rPr>
              <a:t>Body Level Two</a:t>
            </a:r>
          </a:p>
          <a:p>
            <a:pPr lvl="2">
              <a:defRPr sz="1800" i="0">
                <a:solidFill>
                  <a:srgbClr val="000000"/>
                </a:solidFill>
              </a:defRPr>
            </a:pPr>
            <a:r>
              <a:rPr sz="3200" i="1">
                <a:solidFill>
                  <a:srgbClr val="717D75"/>
                </a:solidFill>
              </a:rPr>
              <a:t>Body Level Three</a:t>
            </a:r>
          </a:p>
          <a:p>
            <a:pPr lvl="3">
              <a:defRPr sz="1800" i="0">
                <a:solidFill>
                  <a:srgbClr val="000000"/>
                </a:solidFill>
              </a:defRPr>
            </a:pPr>
            <a:r>
              <a:rPr sz="3200" i="1">
                <a:solidFill>
                  <a:srgbClr val="717D75"/>
                </a:solidFill>
              </a:rPr>
              <a:t>Body Level Four</a:t>
            </a:r>
          </a:p>
          <a:p>
            <a:pPr lvl="4">
              <a:defRPr sz="1800" i="0">
                <a:solidFill>
                  <a:srgbClr val="000000"/>
                </a:solidFill>
              </a:defRPr>
            </a:pPr>
            <a:r>
              <a:rPr sz="3200" i="1">
                <a:solidFill>
                  <a:srgbClr val="717D75"/>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3 Up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 name="Shape 8"/>
          <p:cNvSpPr>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pPr lvl="0">
              <a:defRPr sz="1800">
                <a:solidFill>
                  <a:srgbClr val="000000"/>
                </a:solidFill>
              </a:defRPr>
            </a:pPr>
            <a:r>
              <a:rPr sz="7000">
                <a:solidFill>
                  <a:srgbClr val="546056"/>
                </a:solidFill>
              </a:rPr>
              <a:t>Title Text</a:t>
            </a:r>
          </a:p>
        </p:txBody>
      </p:sp>
      <p:sp>
        <p:nvSpPr>
          <p:cNvPr id="9" name="Shape 9"/>
          <p:cNvSpPr>
            <a:spLocks noGrp="1"/>
          </p:cNvSpPr>
          <p:nvPr>
            <p:ph type="body"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pPr lvl="0">
              <a:defRPr sz="1800" i="0">
                <a:solidFill>
                  <a:srgbClr val="000000"/>
                </a:solidFill>
              </a:defRPr>
            </a:pPr>
            <a:r>
              <a:rPr sz="3200" i="1">
                <a:solidFill>
                  <a:srgbClr val="717D75"/>
                </a:solidFill>
              </a:rPr>
              <a:t>Body Level One</a:t>
            </a:r>
          </a:p>
          <a:p>
            <a:pPr lvl="1">
              <a:defRPr sz="1800" i="0">
                <a:solidFill>
                  <a:srgbClr val="000000"/>
                </a:solidFill>
              </a:defRPr>
            </a:pPr>
            <a:r>
              <a:rPr sz="3200" i="1">
                <a:solidFill>
                  <a:srgbClr val="717D75"/>
                </a:solidFill>
              </a:rPr>
              <a:t>Body Level Two</a:t>
            </a:r>
          </a:p>
          <a:p>
            <a:pPr lvl="2">
              <a:defRPr sz="1800" i="0">
                <a:solidFill>
                  <a:srgbClr val="000000"/>
                </a:solidFill>
              </a:defRPr>
            </a:pPr>
            <a:r>
              <a:rPr sz="3200" i="1">
                <a:solidFill>
                  <a:srgbClr val="717D75"/>
                </a:solidFill>
              </a:rPr>
              <a:t>Body Level Three</a:t>
            </a:r>
          </a:p>
          <a:p>
            <a:pPr lvl="3">
              <a:defRPr sz="1800" i="0">
                <a:solidFill>
                  <a:srgbClr val="000000"/>
                </a:solidFill>
              </a:defRPr>
            </a:pPr>
            <a:r>
              <a:rPr sz="3200" i="1">
                <a:solidFill>
                  <a:srgbClr val="717D75"/>
                </a:solidFill>
              </a:rPr>
              <a:t>Body Level Four</a:t>
            </a:r>
          </a:p>
          <a:p>
            <a:pPr lvl="4">
              <a:defRPr sz="1800" i="0">
                <a:solidFill>
                  <a:srgbClr val="000000"/>
                </a:solidFill>
              </a:defRPr>
            </a:pPr>
            <a:r>
              <a:rPr sz="3200" i="1">
                <a:solidFill>
                  <a:srgbClr val="717D75"/>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pPr lvl="0">
              <a:defRPr sz="1800">
                <a:solidFill>
                  <a:srgbClr val="000000"/>
                </a:solidFill>
              </a:defRPr>
            </a:pPr>
            <a:r>
              <a:rPr sz="7000">
                <a:solidFill>
                  <a:srgbClr val="546056"/>
                </a:solidFill>
              </a:rPr>
              <a:t>Title Text</a:t>
            </a:r>
          </a:p>
        </p:txBody>
      </p:sp>
      <p:sp>
        <p:nvSpPr>
          <p:cNvPr id="12" name="Shape 12"/>
          <p:cNvSpPr>
            <a:spLocks noGrp="1"/>
          </p:cNvSpPr>
          <p:nvPr>
            <p:ph type="body" idx="1"/>
          </p:nvPr>
        </p:nvSpPr>
        <p:spPr>
          <a:xfrm>
            <a:off x="647700" y="8204200"/>
            <a:ext cx="11709400" cy="12827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pPr lvl="0">
              <a:defRPr sz="1800" i="0">
                <a:solidFill>
                  <a:srgbClr val="000000"/>
                </a:solidFill>
              </a:defRPr>
            </a:pPr>
            <a:r>
              <a:rPr sz="3200" i="1">
                <a:solidFill>
                  <a:srgbClr val="717D75"/>
                </a:solidFill>
              </a:rPr>
              <a:t>Body Level One</a:t>
            </a:r>
          </a:p>
          <a:p>
            <a:pPr lvl="1">
              <a:defRPr sz="1800" i="0">
                <a:solidFill>
                  <a:srgbClr val="000000"/>
                </a:solidFill>
              </a:defRPr>
            </a:pPr>
            <a:r>
              <a:rPr sz="3200" i="1">
                <a:solidFill>
                  <a:srgbClr val="717D75"/>
                </a:solidFill>
              </a:rPr>
              <a:t>Body Level Two</a:t>
            </a:r>
          </a:p>
          <a:p>
            <a:pPr lvl="2">
              <a:defRPr sz="1800" i="0">
                <a:solidFill>
                  <a:srgbClr val="000000"/>
                </a:solidFill>
              </a:defRPr>
            </a:pPr>
            <a:r>
              <a:rPr sz="3200" i="1">
                <a:solidFill>
                  <a:srgbClr val="717D75"/>
                </a:solidFill>
              </a:rPr>
              <a:t>Body Level Three</a:t>
            </a:r>
          </a:p>
          <a:p>
            <a:pPr lvl="3">
              <a:defRPr sz="1800" i="0">
                <a:solidFill>
                  <a:srgbClr val="000000"/>
                </a:solidFill>
              </a:defRPr>
            </a:pPr>
            <a:r>
              <a:rPr sz="3200" i="1">
                <a:solidFill>
                  <a:srgbClr val="717D75"/>
                </a:solidFill>
              </a:rPr>
              <a:t>Body Level Four</a:t>
            </a:r>
          </a:p>
          <a:p>
            <a:pPr lvl="4">
              <a:defRPr sz="1800" i="0">
                <a:solidFill>
                  <a:srgbClr val="000000"/>
                </a:solidFill>
              </a:defRPr>
            </a:pPr>
            <a:r>
              <a:rPr sz="3200" i="1">
                <a:solidFill>
                  <a:srgbClr val="717D75"/>
                </a:solidFill>
              </a:rP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Shape 16"/>
          <p:cNvSpPr>
            <a:spLocks noGrp="1"/>
          </p:cNvSpPr>
          <p:nvPr>
            <p:ph type="title"/>
          </p:nvPr>
        </p:nvSpPr>
        <p:spPr>
          <a:xfrm>
            <a:off x="647700" y="1689100"/>
            <a:ext cx="5600700" cy="3492500"/>
          </a:xfrm>
          <a:prstGeom prst="rect">
            <a:avLst/>
          </a:prstGeom>
        </p:spPr>
        <p:txBody>
          <a:bodyPr anchor="b"/>
          <a:lstStyle>
            <a:lvl1pPr algn="ctr">
              <a:defRPr>
                <a:solidFill>
                  <a:srgbClr val="546056"/>
                </a:solidFill>
              </a:defRPr>
            </a:lvl1pPr>
          </a:lstStyle>
          <a:p>
            <a:pPr lvl="0">
              <a:defRPr sz="1800">
                <a:solidFill>
                  <a:srgbClr val="000000"/>
                </a:solidFill>
              </a:defRPr>
            </a:pPr>
            <a:r>
              <a:rPr sz="7000">
                <a:solidFill>
                  <a:srgbClr val="546056"/>
                </a:solidFill>
              </a:rPr>
              <a:t>Title Text</a:t>
            </a:r>
          </a:p>
        </p:txBody>
      </p:sp>
      <p:sp>
        <p:nvSpPr>
          <p:cNvPr id="17" name="Shape 17"/>
          <p:cNvSpPr>
            <a:spLocks noGrp="1"/>
          </p:cNvSpPr>
          <p:nvPr>
            <p:ph type="body" idx="1"/>
          </p:nvPr>
        </p:nvSpPr>
        <p:spPr>
          <a:xfrm>
            <a:off x="647700" y="5435600"/>
            <a:ext cx="5600700" cy="3594100"/>
          </a:xfrm>
          <a:prstGeom prst="rect">
            <a:avLst/>
          </a:prstGeom>
        </p:spPr>
        <p:txBody>
          <a:bodyPr anchor="t"/>
          <a:lstStyle>
            <a:lvl1pPr marL="0" indent="0" algn="ctr">
              <a:lnSpc>
                <a:spcPct val="110000"/>
              </a:lnSpc>
              <a:spcBef>
                <a:spcPts val="0"/>
              </a:spcBef>
              <a:buSzTx/>
              <a:buNone/>
              <a:defRPr sz="3200" i="1">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sz="3200" i="1">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sz="3200" i="1">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sz="3200" i="1">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sz="3200" i="1">
                <a:solidFill>
                  <a:srgbClr val="717D75"/>
                </a:solidFill>
                <a:latin typeface="Hoefler Text"/>
                <a:ea typeface="Hoefler Text"/>
                <a:cs typeface="Hoefler Text"/>
                <a:sym typeface="Hoefler Text"/>
              </a:defRPr>
            </a:lvl5pPr>
          </a:lstStyle>
          <a:p>
            <a:pPr lvl="0">
              <a:defRPr sz="1800" i="0">
                <a:solidFill>
                  <a:srgbClr val="000000"/>
                </a:solidFill>
              </a:defRPr>
            </a:pPr>
            <a:r>
              <a:rPr sz="3200" i="1">
                <a:solidFill>
                  <a:srgbClr val="717D75"/>
                </a:solidFill>
              </a:rPr>
              <a:t>Body Level One</a:t>
            </a:r>
          </a:p>
          <a:p>
            <a:pPr lvl="1">
              <a:defRPr sz="1800" i="0">
                <a:solidFill>
                  <a:srgbClr val="000000"/>
                </a:solidFill>
              </a:defRPr>
            </a:pPr>
            <a:r>
              <a:rPr sz="3200" i="1">
                <a:solidFill>
                  <a:srgbClr val="717D75"/>
                </a:solidFill>
              </a:rPr>
              <a:t>Body Level Two</a:t>
            </a:r>
          </a:p>
          <a:p>
            <a:pPr lvl="2">
              <a:defRPr sz="1800" i="0">
                <a:solidFill>
                  <a:srgbClr val="000000"/>
                </a:solidFill>
              </a:defRPr>
            </a:pPr>
            <a:r>
              <a:rPr sz="3200" i="1">
                <a:solidFill>
                  <a:srgbClr val="717D75"/>
                </a:solidFill>
              </a:rPr>
              <a:t>Body Level Three</a:t>
            </a:r>
          </a:p>
          <a:p>
            <a:pPr lvl="3">
              <a:defRPr sz="1800" i="0">
                <a:solidFill>
                  <a:srgbClr val="000000"/>
                </a:solidFill>
              </a:defRPr>
            </a:pPr>
            <a:r>
              <a:rPr sz="3200" i="1">
                <a:solidFill>
                  <a:srgbClr val="717D75"/>
                </a:solidFill>
              </a:rPr>
              <a:t>Body Level Four</a:t>
            </a:r>
          </a:p>
          <a:p>
            <a:pPr lvl="4">
              <a:defRPr sz="1800" i="0">
                <a:solidFill>
                  <a:srgbClr val="000000"/>
                </a:solidFill>
              </a:defRPr>
            </a:pPr>
            <a:r>
              <a:rPr sz="3200" i="1">
                <a:solidFill>
                  <a:srgbClr val="717D75"/>
                </a:solidFill>
              </a:rP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Title Text</a:t>
            </a:r>
          </a:p>
        </p:txBody>
      </p:sp>
      <p:sp>
        <p:nvSpPr>
          <p:cNvPr id="22" name="Shape 2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4300">
                <a:solidFill>
                  <a:srgbClr val="546056"/>
                </a:solidFill>
              </a:rPr>
              <a:t>Body Level One</a:t>
            </a:r>
          </a:p>
          <a:p>
            <a:pPr lvl="1">
              <a:defRPr sz="1800">
                <a:solidFill>
                  <a:srgbClr val="000000"/>
                </a:solidFill>
              </a:defRPr>
            </a:pPr>
            <a:r>
              <a:rPr sz="4300">
                <a:solidFill>
                  <a:srgbClr val="546056"/>
                </a:solidFill>
              </a:rPr>
              <a:t>Body Level Two</a:t>
            </a:r>
          </a:p>
          <a:p>
            <a:pPr lvl="2">
              <a:defRPr sz="1800">
                <a:solidFill>
                  <a:srgbClr val="000000"/>
                </a:solidFill>
              </a:defRPr>
            </a:pPr>
            <a:r>
              <a:rPr sz="4300">
                <a:solidFill>
                  <a:srgbClr val="546056"/>
                </a:solidFill>
              </a:rPr>
              <a:t>Body Level Three</a:t>
            </a:r>
          </a:p>
          <a:p>
            <a:pPr lvl="3">
              <a:defRPr sz="1800">
                <a:solidFill>
                  <a:srgbClr val="000000"/>
                </a:solidFill>
              </a:defRPr>
            </a:pPr>
            <a:r>
              <a:rPr sz="4300">
                <a:solidFill>
                  <a:srgbClr val="546056"/>
                </a:solidFill>
              </a:rPr>
              <a:t>Body Level Four</a:t>
            </a:r>
          </a:p>
          <a:p>
            <a:pPr lvl="4">
              <a:defRPr sz="1800">
                <a:solidFill>
                  <a:srgbClr val="000000"/>
                </a:solidFill>
              </a:defRPr>
            </a:pPr>
            <a:r>
              <a:rPr sz="4300">
                <a:solidFill>
                  <a:srgbClr val="546056"/>
                </a:solidFill>
              </a:rP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Title Text</a:t>
            </a:r>
          </a:p>
        </p:txBody>
      </p:sp>
      <p:sp>
        <p:nvSpPr>
          <p:cNvPr id="25" name="Shape 25"/>
          <p:cNvSpPr>
            <a:spLocks noGrp="1"/>
          </p:cNvSpPr>
          <p:nvPr>
            <p:ph type="body" idx="1"/>
          </p:nvPr>
        </p:nvSpPr>
        <p:spPr>
          <a:xfrm>
            <a:off x="647700" y="2628900"/>
            <a:ext cx="5600700" cy="6477000"/>
          </a:xfrm>
          <a:prstGeom prst="rect">
            <a:avLst/>
          </a:prstGeom>
        </p:spPr>
        <p:txBody>
          <a:bodyPr/>
          <a:lstStyle>
            <a:lvl1pPr marL="393700" indent="-393700">
              <a:lnSpc>
                <a:spcPct val="120000"/>
              </a:lnSpc>
              <a:spcBef>
                <a:spcPts val="2400"/>
              </a:spcBef>
              <a:buFont typeface="Zapf Dingbats"/>
              <a:buBlip>
                <a:blip r:embed="rId2"/>
              </a:buBlip>
              <a:defRPr sz="3200"/>
            </a:lvl1pPr>
            <a:lvl2pPr marL="787400" indent="-393700">
              <a:lnSpc>
                <a:spcPct val="120000"/>
              </a:lnSpc>
              <a:spcBef>
                <a:spcPts val="2400"/>
              </a:spcBef>
              <a:buFont typeface="Zapf Dingbats"/>
              <a:buBlip>
                <a:blip r:embed="rId2"/>
              </a:buBlip>
              <a:defRPr sz="3200"/>
            </a:lvl2pPr>
            <a:lvl3pPr marL="1181100" indent="-393700">
              <a:lnSpc>
                <a:spcPct val="120000"/>
              </a:lnSpc>
              <a:spcBef>
                <a:spcPts val="2400"/>
              </a:spcBef>
              <a:buFont typeface="Zapf Dingbats"/>
              <a:buBlip>
                <a:blip r:embed="rId2"/>
              </a:buBlip>
              <a:defRPr sz="3200"/>
            </a:lvl3pPr>
            <a:lvl4pPr marL="1574800" indent="-393700">
              <a:lnSpc>
                <a:spcPct val="120000"/>
              </a:lnSpc>
              <a:spcBef>
                <a:spcPts val="2400"/>
              </a:spcBef>
              <a:buFont typeface="Zapf Dingbats"/>
              <a:buBlip>
                <a:blip r:embed="rId2"/>
              </a:buBlip>
              <a:defRPr sz="3200"/>
            </a:lvl4pPr>
            <a:lvl5pPr marL="1968500" indent="-393700">
              <a:lnSpc>
                <a:spcPct val="120000"/>
              </a:lnSpc>
              <a:spcBef>
                <a:spcPts val="2400"/>
              </a:spcBef>
              <a:buFont typeface="Zapf Dingbats"/>
              <a:buBlip>
                <a:blip r:embed="rId2"/>
              </a:buBlip>
              <a:defRPr sz="3200"/>
            </a:lvl5pPr>
          </a:lstStyle>
          <a:p>
            <a:pPr lvl="0">
              <a:defRPr sz="1800">
                <a:solidFill>
                  <a:srgbClr val="000000"/>
                </a:solidFill>
              </a:defRPr>
            </a:pPr>
            <a:r>
              <a:rPr sz="3200">
                <a:solidFill>
                  <a:srgbClr val="546056"/>
                </a:solidFill>
              </a:rPr>
              <a:t>Body Level One</a:t>
            </a:r>
          </a:p>
          <a:p>
            <a:pPr lvl="1">
              <a:defRPr sz="1800">
                <a:solidFill>
                  <a:srgbClr val="000000"/>
                </a:solidFill>
              </a:defRPr>
            </a:pPr>
            <a:r>
              <a:rPr sz="3200">
                <a:solidFill>
                  <a:srgbClr val="546056"/>
                </a:solidFill>
              </a:rPr>
              <a:t>Body Level Two</a:t>
            </a:r>
          </a:p>
          <a:p>
            <a:pPr lvl="2">
              <a:defRPr sz="1800">
                <a:solidFill>
                  <a:srgbClr val="000000"/>
                </a:solidFill>
              </a:defRPr>
            </a:pPr>
            <a:r>
              <a:rPr sz="3200">
                <a:solidFill>
                  <a:srgbClr val="546056"/>
                </a:solidFill>
              </a:rPr>
              <a:t>Body Level Three</a:t>
            </a:r>
          </a:p>
          <a:p>
            <a:pPr lvl="3">
              <a:defRPr sz="1800">
                <a:solidFill>
                  <a:srgbClr val="000000"/>
                </a:solidFill>
              </a:defRPr>
            </a:pPr>
            <a:r>
              <a:rPr sz="3200">
                <a:solidFill>
                  <a:srgbClr val="546056"/>
                </a:solidFill>
              </a:rPr>
              <a:t>Body Level Four</a:t>
            </a:r>
          </a:p>
          <a:p>
            <a:pPr lvl="4">
              <a:defRPr sz="1800">
                <a:solidFill>
                  <a:srgbClr val="000000"/>
                </a:solidFill>
              </a:defRPr>
            </a:pPr>
            <a:r>
              <a:rPr sz="3200">
                <a:solidFill>
                  <a:srgbClr val="546056"/>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 name="Shape 27"/>
          <p:cNvSpPr>
            <a:spLocks noGrp="1"/>
          </p:cNvSpPr>
          <p:nvPr>
            <p:ph type="body" idx="1"/>
          </p:nvPr>
        </p:nvSpPr>
        <p:spPr>
          <a:xfrm>
            <a:off x="647700" y="647700"/>
            <a:ext cx="11709400" cy="84582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lvl="0">
              <a:defRPr sz="1800">
                <a:solidFill>
                  <a:srgbClr val="000000"/>
                </a:solidFill>
              </a:defRPr>
            </a:pPr>
            <a:r>
              <a:rPr sz="4300">
                <a:solidFill>
                  <a:srgbClr val="546056"/>
                </a:solidFill>
              </a:rPr>
              <a:t>Body Level One</a:t>
            </a:r>
          </a:p>
          <a:p>
            <a:pPr lvl="1">
              <a:defRPr sz="1800">
                <a:solidFill>
                  <a:srgbClr val="000000"/>
                </a:solidFill>
              </a:defRPr>
            </a:pPr>
            <a:r>
              <a:rPr sz="4300">
                <a:solidFill>
                  <a:srgbClr val="546056"/>
                </a:solidFill>
              </a:rPr>
              <a:t>Body Level Two</a:t>
            </a:r>
          </a:p>
          <a:p>
            <a:pPr lvl="2">
              <a:defRPr sz="1800">
                <a:solidFill>
                  <a:srgbClr val="000000"/>
                </a:solidFill>
              </a:defRPr>
            </a:pPr>
            <a:r>
              <a:rPr sz="4300">
                <a:solidFill>
                  <a:srgbClr val="546056"/>
                </a:solidFill>
              </a:rPr>
              <a:t>Body Level Three</a:t>
            </a:r>
          </a:p>
          <a:p>
            <a:pPr lvl="3">
              <a:defRPr sz="1800">
                <a:solidFill>
                  <a:srgbClr val="000000"/>
                </a:solidFill>
              </a:defRPr>
            </a:pPr>
            <a:r>
              <a:rPr sz="4300">
                <a:solidFill>
                  <a:srgbClr val="546056"/>
                </a:solidFill>
              </a:rPr>
              <a:t>Body Level Four</a:t>
            </a:r>
          </a:p>
          <a:p>
            <a:pPr lvl="4">
              <a:defRPr sz="1800">
                <a:solidFill>
                  <a:srgbClr val="000000"/>
                </a:solidFill>
              </a:defRPr>
            </a:pPr>
            <a:r>
              <a:rPr sz="4300">
                <a:solidFill>
                  <a:srgbClr val="546056"/>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47700" y="152400"/>
            <a:ext cx="11709400" cy="2032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7000">
                <a:solidFill>
                  <a:srgbClr val="FFFFFF">
                    <a:alpha val="95000"/>
                  </a:srgbClr>
                </a:solidFill>
              </a:rPr>
              <a:t>Title Text</a:t>
            </a:r>
          </a:p>
        </p:txBody>
      </p:sp>
      <p:sp>
        <p:nvSpPr>
          <p:cNvPr id="3" name="Shape 3"/>
          <p:cNvSpPr>
            <a:spLocks noGrp="1"/>
          </p:cNvSpPr>
          <p:nvPr>
            <p:ph type="body" idx="1"/>
          </p:nvPr>
        </p:nvSpPr>
        <p:spPr>
          <a:xfrm>
            <a:off x="647700" y="2628900"/>
            <a:ext cx="11709400" cy="6477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pPr lvl="0">
              <a:defRPr sz="1800">
                <a:solidFill>
                  <a:srgbClr val="000000"/>
                </a:solidFill>
              </a:defRPr>
            </a:pPr>
            <a:r>
              <a:rPr sz="4300">
                <a:solidFill>
                  <a:srgbClr val="546056"/>
                </a:solidFill>
              </a:rPr>
              <a:t>Body Level One</a:t>
            </a:r>
          </a:p>
          <a:p>
            <a:pPr lvl="1">
              <a:defRPr sz="1800">
                <a:solidFill>
                  <a:srgbClr val="000000"/>
                </a:solidFill>
              </a:defRPr>
            </a:pPr>
            <a:r>
              <a:rPr sz="4300">
                <a:solidFill>
                  <a:srgbClr val="546056"/>
                </a:solidFill>
              </a:rPr>
              <a:t>Body Level Two</a:t>
            </a:r>
          </a:p>
          <a:p>
            <a:pPr lvl="2">
              <a:defRPr sz="1800">
                <a:solidFill>
                  <a:srgbClr val="000000"/>
                </a:solidFill>
              </a:defRPr>
            </a:pPr>
            <a:r>
              <a:rPr sz="4300">
                <a:solidFill>
                  <a:srgbClr val="546056"/>
                </a:solidFill>
              </a:rPr>
              <a:t>Body Level Three</a:t>
            </a:r>
          </a:p>
          <a:p>
            <a:pPr lvl="3">
              <a:defRPr sz="1800">
                <a:solidFill>
                  <a:srgbClr val="000000"/>
                </a:solidFill>
              </a:defRPr>
            </a:pPr>
            <a:r>
              <a:rPr sz="4300">
                <a:solidFill>
                  <a:srgbClr val="546056"/>
                </a:solidFill>
              </a:rPr>
              <a:t>Body Level Four</a:t>
            </a:r>
          </a:p>
          <a:p>
            <a:pPr lvl="4">
              <a:defRPr sz="1800">
                <a:solidFill>
                  <a:srgbClr val="000000"/>
                </a:solidFill>
              </a:defRPr>
            </a:pPr>
            <a:r>
              <a:rPr sz="4300">
                <a:solidFill>
                  <a:srgbClr val="546056"/>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defTabSz="584200">
        <a:defRPr sz="7000">
          <a:solidFill>
            <a:srgbClr val="FFFFFF">
              <a:alpha val="95000"/>
            </a:srgbClr>
          </a:solidFill>
          <a:latin typeface="+mn-lt"/>
          <a:ea typeface="+mn-ea"/>
          <a:cs typeface="+mn-cs"/>
          <a:sym typeface="Palatino"/>
        </a:defRPr>
      </a:lvl1pPr>
      <a:lvl2pPr indent="228600" defTabSz="584200">
        <a:defRPr sz="7000">
          <a:solidFill>
            <a:srgbClr val="FFFFFF">
              <a:alpha val="95000"/>
            </a:srgbClr>
          </a:solidFill>
          <a:latin typeface="+mn-lt"/>
          <a:ea typeface="+mn-ea"/>
          <a:cs typeface="+mn-cs"/>
          <a:sym typeface="Palatino"/>
        </a:defRPr>
      </a:lvl2pPr>
      <a:lvl3pPr indent="457200" defTabSz="584200">
        <a:defRPr sz="7000">
          <a:solidFill>
            <a:srgbClr val="FFFFFF">
              <a:alpha val="95000"/>
            </a:srgbClr>
          </a:solidFill>
          <a:latin typeface="+mn-lt"/>
          <a:ea typeface="+mn-ea"/>
          <a:cs typeface="+mn-cs"/>
          <a:sym typeface="Palatino"/>
        </a:defRPr>
      </a:lvl3pPr>
      <a:lvl4pPr indent="685800" defTabSz="584200">
        <a:defRPr sz="7000">
          <a:solidFill>
            <a:srgbClr val="FFFFFF">
              <a:alpha val="95000"/>
            </a:srgbClr>
          </a:solidFill>
          <a:latin typeface="+mn-lt"/>
          <a:ea typeface="+mn-ea"/>
          <a:cs typeface="+mn-cs"/>
          <a:sym typeface="Palatino"/>
        </a:defRPr>
      </a:lvl4pPr>
      <a:lvl5pPr indent="914400" defTabSz="584200">
        <a:defRPr sz="7000">
          <a:solidFill>
            <a:srgbClr val="FFFFFF">
              <a:alpha val="95000"/>
            </a:srgbClr>
          </a:solidFill>
          <a:latin typeface="+mn-lt"/>
          <a:ea typeface="+mn-ea"/>
          <a:cs typeface="+mn-cs"/>
          <a:sym typeface="Palatino"/>
        </a:defRPr>
      </a:lvl5pPr>
      <a:lvl6pPr indent="1143000" defTabSz="584200">
        <a:defRPr sz="7000">
          <a:solidFill>
            <a:srgbClr val="FFFFFF">
              <a:alpha val="95000"/>
            </a:srgbClr>
          </a:solidFill>
          <a:latin typeface="+mn-lt"/>
          <a:ea typeface="+mn-ea"/>
          <a:cs typeface="+mn-cs"/>
          <a:sym typeface="Palatino"/>
        </a:defRPr>
      </a:lvl6pPr>
      <a:lvl7pPr indent="1371600" defTabSz="584200">
        <a:defRPr sz="7000">
          <a:solidFill>
            <a:srgbClr val="FFFFFF">
              <a:alpha val="95000"/>
            </a:srgbClr>
          </a:solidFill>
          <a:latin typeface="+mn-lt"/>
          <a:ea typeface="+mn-ea"/>
          <a:cs typeface="+mn-cs"/>
          <a:sym typeface="Palatino"/>
        </a:defRPr>
      </a:lvl7pPr>
      <a:lvl8pPr indent="1600200" defTabSz="584200">
        <a:defRPr sz="7000">
          <a:solidFill>
            <a:srgbClr val="FFFFFF">
              <a:alpha val="95000"/>
            </a:srgbClr>
          </a:solidFill>
          <a:latin typeface="+mn-lt"/>
          <a:ea typeface="+mn-ea"/>
          <a:cs typeface="+mn-cs"/>
          <a:sym typeface="Palatino"/>
        </a:defRPr>
      </a:lvl8pPr>
      <a:lvl9pPr indent="1828800" defTabSz="584200">
        <a:defRPr sz="7000">
          <a:solidFill>
            <a:srgbClr val="FFFFFF">
              <a:alpha val="95000"/>
            </a:srgbClr>
          </a:solidFill>
          <a:latin typeface="+mn-lt"/>
          <a:ea typeface="+mn-ea"/>
          <a:cs typeface="+mn-cs"/>
          <a:sym typeface="Palatino"/>
        </a:defRPr>
      </a:lvl9pPr>
    </p:titleStyle>
    <p:bodyStyle>
      <a:lvl1pPr marL="533400" indent="-533400" defTabSz="584200">
        <a:spcBef>
          <a:spcPts val="4200"/>
        </a:spcBef>
        <a:buSzPct val="40000"/>
        <a:buBlip>
          <a:blip r:embed="rId15"/>
        </a:buBlip>
        <a:defRPr sz="4300">
          <a:solidFill>
            <a:srgbClr val="546056"/>
          </a:solidFill>
          <a:latin typeface="+mn-lt"/>
          <a:ea typeface="+mn-ea"/>
          <a:cs typeface="+mn-cs"/>
          <a:sym typeface="Palatino"/>
        </a:defRPr>
      </a:lvl1pPr>
      <a:lvl2pPr marL="1066800" indent="-533400" defTabSz="584200">
        <a:spcBef>
          <a:spcPts val="4200"/>
        </a:spcBef>
        <a:buSzPct val="40000"/>
        <a:buBlip>
          <a:blip r:embed="rId15"/>
        </a:buBlip>
        <a:defRPr sz="4300">
          <a:solidFill>
            <a:srgbClr val="546056"/>
          </a:solidFill>
          <a:latin typeface="+mn-lt"/>
          <a:ea typeface="+mn-ea"/>
          <a:cs typeface="+mn-cs"/>
          <a:sym typeface="Palatino"/>
        </a:defRPr>
      </a:lvl2pPr>
      <a:lvl3pPr marL="1600200" indent="-533400" defTabSz="584200">
        <a:spcBef>
          <a:spcPts val="4200"/>
        </a:spcBef>
        <a:buSzPct val="40000"/>
        <a:buBlip>
          <a:blip r:embed="rId15"/>
        </a:buBlip>
        <a:defRPr sz="4300">
          <a:solidFill>
            <a:srgbClr val="546056"/>
          </a:solidFill>
          <a:latin typeface="+mn-lt"/>
          <a:ea typeface="+mn-ea"/>
          <a:cs typeface="+mn-cs"/>
          <a:sym typeface="Palatino"/>
        </a:defRPr>
      </a:lvl3pPr>
      <a:lvl4pPr marL="2133600" indent="-533400" defTabSz="584200">
        <a:spcBef>
          <a:spcPts val="4200"/>
        </a:spcBef>
        <a:buSzPct val="40000"/>
        <a:buBlip>
          <a:blip r:embed="rId15"/>
        </a:buBlip>
        <a:defRPr sz="4300">
          <a:solidFill>
            <a:srgbClr val="546056"/>
          </a:solidFill>
          <a:latin typeface="+mn-lt"/>
          <a:ea typeface="+mn-ea"/>
          <a:cs typeface="+mn-cs"/>
          <a:sym typeface="Palatino"/>
        </a:defRPr>
      </a:lvl4pPr>
      <a:lvl5pPr marL="2667000" indent="-533400" defTabSz="584200">
        <a:spcBef>
          <a:spcPts val="4200"/>
        </a:spcBef>
        <a:buSzPct val="40000"/>
        <a:buBlip>
          <a:blip r:embed="rId15"/>
        </a:buBlip>
        <a:defRPr sz="4300">
          <a:solidFill>
            <a:srgbClr val="546056"/>
          </a:solidFill>
          <a:latin typeface="+mn-lt"/>
          <a:ea typeface="+mn-ea"/>
          <a:cs typeface="+mn-cs"/>
          <a:sym typeface="Palatino"/>
        </a:defRPr>
      </a:lvl5pPr>
      <a:lvl6pPr marL="3200400" indent="-533400" defTabSz="584200">
        <a:spcBef>
          <a:spcPts val="4200"/>
        </a:spcBef>
        <a:buSzPct val="40000"/>
        <a:buBlip>
          <a:blip r:embed="rId15"/>
        </a:buBlip>
        <a:defRPr sz="4300">
          <a:solidFill>
            <a:srgbClr val="546056"/>
          </a:solidFill>
          <a:latin typeface="+mn-lt"/>
          <a:ea typeface="+mn-ea"/>
          <a:cs typeface="+mn-cs"/>
          <a:sym typeface="Palatino"/>
        </a:defRPr>
      </a:lvl6pPr>
      <a:lvl7pPr marL="3733800" indent="-533400" defTabSz="584200">
        <a:spcBef>
          <a:spcPts val="4200"/>
        </a:spcBef>
        <a:buSzPct val="40000"/>
        <a:buBlip>
          <a:blip r:embed="rId15"/>
        </a:buBlip>
        <a:defRPr sz="4300">
          <a:solidFill>
            <a:srgbClr val="546056"/>
          </a:solidFill>
          <a:latin typeface="+mn-lt"/>
          <a:ea typeface="+mn-ea"/>
          <a:cs typeface="+mn-cs"/>
          <a:sym typeface="Palatino"/>
        </a:defRPr>
      </a:lvl7pPr>
      <a:lvl8pPr marL="4267200" indent="-533400" defTabSz="584200">
        <a:spcBef>
          <a:spcPts val="4200"/>
        </a:spcBef>
        <a:buSzPct val="40000"/>
        <a:buBlip>
          <a:blip r:embed="rId15"/>
        </a:buBlip>
        <a:defRPr sz="4300">
          <a:solidFill>
            <a:srgbClr val="546056"/>
          </a:solidFill>
          <a:latin typeface="+mn-lt"/>
          <a:ea typeface="+mn-ea"/>
          <a:cs typeface="+mn-cs"/>
          <a:sym typeface="Palatino"/>
        </a:defRPr>
      </a:lvl8pPr>
      <a:lvl9pPr marL="4800600" indent="-533400" defTabSz="584200">
        <a:spcBef>
          <a:spcPts val="4200"/>
        </a:spcBef>
        <a:buSzPct val="40000"/>
        <a:buBlip>
          <a:blip r:embed="rId15"/>
        </a:buBlip>
        <a:defRPr sz="4300">
          <a:solidFill>
            <a:srgbClr val="546056"/>
          </a:solidFill>
          <a:latin typeface="+mn-lt"/>
          <a:ea typeface="+mn-ea"/>
          <a:cs typeface="+mn-cs"/>
          <a:sym typeface="Palatino"/>
        </a:defRPr>
      </a:lvl9pPr>
    </p:bodyStyle>
    <p:otherStyle>
      <a:lvl1pPr algn="ctr" defTabSz="584200">
        <a:defRPr>
          <a:solidFill>
            <a:schemeClr val="tx1"/>
          </a:solidFill>
          <a:latin typeface="+mn-lt"/>
          <a:ea typeface="+mn-ea"/>
          <a:cs typeface="+mn-cs"/>
          <a:sym typeface="Palatino"/>
        </a:defRPr>
      </a:lvl1pPr>
      <a:lvl2pPr indent="228600" algn="ctr" defTabSz="584200">
        <a:defRPr>
          <a:solidFill>
            <a:schemeClr val="tx1"/>
          </a:solidFill>
          <a:latin typeface="+mn-lt"/>
          <a:ea typeface="+mn-ea"/>
          <a:cs typeface="+mn-cs"/>
          <a:sym typeface="Palatino"/>
        </a:defRPr>
      </a:lvl2pPr>
      <a:lvl3pPr indent="457200" algn="ctr" defTabSz="584200">
        <a:defRPr>
          <a:solidFill>
            <a:schemeClr val="tx1"/>
          </a:solidFill>
          <a:latin typeface="+mn-lt"/>
          <a:ea typeface="+mn-ea"/>
          <a:cs typeface="+mn-cs"/>
          <a:sym typeface="Palatino"/>
        </a:defRPr>
      </a:lvl3pPr>
      <a:lvl4pPr indent="685800" algn="ctr" defTabSz="584200">
        <a:defRPr>
          <a:solidFill>
            <a:schemeClr val="tx1"/>
          </a:solidFill>
          <a:latin typeface="+mn-lt"/>
          <a:ea typeface="+mn-ea"/>
          <a:cs typeface="+mn-cs"/>
          <a:sym typeface="Palatino"/>
        </a:defRPr>
      </a:lvl4pPr>
      <a:lvl5pPr indent="914400" algn="ctr" defTabSz="584200">
        <a:defRPr>
          <a:solidFill>
            <a:schemeClr val="tx1"/>
          </a:solidFill>
          <a:latin typeface="+mn-lt"/>
          <a:ea typeface="+mn-ea"/>
          <a:cs typeface="+mn-cs"/>
          <a:sym typeface="Palatino"/>
        </a:defRPr>
      </a:lvl5pPr>
      <a:lvl6pPr indent="1143000" algn="ctr" defTabSz="584200">
        <a:defRPr>
          <a:solidFill>
            <a:schemeClr val="tx1"/>
          </a:solidFill>
          <a:latin typeface="+mn-lt"/>
          <a:ea typeface="+mn-ea"/>
          <a:cs typeface="+mn-cs"/>
          <a:sym typeface="Palatino"/>
        </a:defRPr>
      </a:lvl6pPr>
      <a:lvl7pPr indent="1371600" algn="ctr" defTabSz="584200">
        <a:defRPr>
          <a:solidFill>
            <a:schemeClr val="tx1"/>
          </a:solidFill>
          <a:latin typeface="+mn-lt"/>
          <a:ea typeface="+mn-ea"/>
          <a:cs typeface="+mn-cs"/>
          <a:sym typeface="Palatino"/>
        </a:defRPr>
      </a:lvl7pPr>
      <a:lvl8pPr indent="1600200" algn="ctr" defTabSz="584200">
        <a:defRPr>
          <a:solidFill>
            <a:schemeClr val="tx1"/>
          </a:solidFill>
          <a:latin typeface="+mn-lt"/>
          <a:ea typeface="+mn-ea"/>
          <a:cs typeface="+mn-cs"/>
          <a:sym typeface="Palatino"/>
        </a:defRPr>
      </a:lvl8pPr>
      <a:lvl9pPr indent="1828800" algn="ctr" defTabSz="584200">
        <a:defRPr>
          <a:solidFill>
            <a:schemeClr val="tx1"/>
          </a:solidFill>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solidFill>
                  <a:srgbClr val="000000"/>
                </a:solidFill>
              </a:defRPr>
            </a:pPr>
            <a:r>
              <a:rPr sz="7000">
                <a:solidFill>
                  <a:srgbClr val="546056"/>
                </a:solidFill>
              </a:rPr>
              <a:t>Mitigating Vulnerabilities</a:t>
            </a:r>
          </a:p>
        </p:txBody>
      </p:sp>
      <p:sp>
        <p:nvSpPr>
          <p:cNvPr id="36" name="Shape 36"/>
          <p:cNvSpPr>
            <a:spLocks noGrp="1"/>
          </p:cNvSpPr>
          <p:nvPr>
            <p:ph type="body" idx="1"/>
          </p:nvPr>
        </p:nvSpPr>
        <p:spPr>
          <a:prstGeom prst="rect">
            <a:avLst/>
          </a:prstGeom>
        </p:spPr>
        <p:txBody>
          <a:bodyPr/>
          <a:lstStyle/>
          <a:p>
            <a:pPr lvl="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p:cNvPicPr/>
          <p:nvPr/>
        </p:nvPicPr>
        <p:blipFill>
          <a:blip r:embed="rId3">
            <a:extLst/>
          </a:blip>
          <a:stretch>
            <a:fillRect/>
          </a:stretch>
        </p:blipFill>
        <p:spPr>
          <a:xfrm>
            <a:off x="6705599" y="2578100"/>
            <a:ext cx="5702301" cy="6578600"/>
          </a:xfrm>
          <a:prstGeom prst="rect">
            <a:avLst/>
          </a:prstGeom>
        </p:spPr>
      </p:pic>
      <p:sp>
        <p:nvSpPr>
          <p:cNvPr id="95" name="Shape 95"/>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Signing</a:t>
            </a:r>
          </a:p>
        </p:txBody>
      </p:sp>
      <p:sp>
        <p:nvSpPr>
          <p:cNvPr id="96" name="Shape 96"/>
          <p:cNvSpPr/>
          <p:nvPr/>
        </p:nvSpPr>
        <p:spPr>
          <a:xfrm>
            <a:off x="603250" y="3550046"/>
            <a:ext cx="5702301" cy="1168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i="1"/>
            </a:lvl1pPr>
          </a:lstStyle>
          <a:p>
            <a:pPr lvl="0">
              <a:defRPr sz="1800" i="0">
                <a:solidFill>
                  <a:srgbClr val="000000"/>
                </a:solidFill>
              </a:defRPr>
            </a:pPr>
            <a:r>
              <a:rPr sz="3200" i="1">
                <a:solidFill>
                  <a:srgbClr val="546056"/>
                </a:solidFill>
              </a:rPr>
              <a:t>Determine whether a document is what an entity intended to send.</a:t>
            </a:r>
          </a:p>
        </p:txBody>
      </p:sp>
      <p:grpSp>
        <p:nvGrpSpPr>
          <p:cNvPr id="4" name="Group 3"/>
          <p:cNvGrpSpPr/>
          <p:nvPr/>
        </p:nvGrpSpPr>
        <p:grpSpPr>
          <a:xfrm>
            <a:off x="4119066" y="3550046"/>
            <a:ext cx="2078736" cy="2730131"/>
            <a:chOff x="901773" y="3868761"/>
            <a:chExt cx="2078736" cy="2730131"/>
          </a:xfrm>
        </p:grpSpPr>
        <p:grpSp>
          <p:nvGrpSpPr>
            <p:cNvPr id="104" name="Group 104"/>
            <p:cNvGrpSpPr/>
            <p:nvPr/>
          </p:nvGrpSpPr>
          <p:grpSpPr>
            <a:xfrm>
              <a:off x="1527307" y="4389341"/>
              <a:ext cx="1453202" cy="2209551"/>
              <a:chOff x="0" y="-50802"/>
              <a:chExt cx="1453201" cy="2209550"/>
            </a:xfrm>
          </p:grpSpPr>
          <p:pic>
            <p:nvPicPr>
              <p:cNvPr id="108" name="Picture 107"/>
              <p:cNvPicPr/>
              <p:nvPr/>
            </p:nvPicPr>
            <p:blipFill>
              <a:blip r:embed="rId4">
                <a:extLst/>
              </a:blip>
              <a:stretch>
                <a:fillRect/>
              </a:stretch>
            </p:blipFill>
            <p:spPr>
              <a:xfrm>
                <a:off x="803412" y="-50803"/>
                <a:ext cx="649790" cy="1803874"/>
              </a:xfrm>
              <a:prstGeom prst="rect">
                <a:avLst/>
              </a:prstGeom>
              <a:effectLst/>
            </p:spPr>
          </p:pic>
          <p:sp>
            <p:nvSpPr>
              <p:cNvPr id="103" name="Shape 103"/>
              <p:cNvSpPr/>
              <p:nvPr/>
            </p:nvSpPr>
            <p:spPr>
              <a:xfrm>
                <a:off x="0" y="1612647"/>
                <a:ext cx="886867"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rgbClr val="3D8638"/>
                    </a:solidFill>
                    <a:latin typeface="Marker Felt"/>
                    <a:ea typeface="Marker Felt"/>
                    <a:cs typeface="Marker Felt"/>
                    <a:sym typeface="Marker Felt"/>
                  </a:defRPr>
                </a:lvl1pPr>
              </a:lstStyle>
              <a:p>
                <a:pPr lvl="0">
                  <a:defRPr sz="1800">
                    <a:solidFill>
                      <a:srgbClr val="000000"/>
                    </a:solidFill>
                  </a:defRPr>
                </a:pPr>
                <a:r>
                  <a:rPr sz="3200">
                    <a:solidFill>
                      <a:srgbClr val="3D8638"/>
                    </a:solidFill>
                  </a:rPr>
                  <a:t>Hash</a:t>
                </a:r>
              </a:p>
            </p:txBody>
          </p:sp>
        </p:grpSp>
        <p:pic>
          <p:nvPicPr>
            <p:cNvPr id="99" name="Picture 98"/>
            <p:cNvPicPr/>
            <p:nvPr/>
          </p:nvPicPr>
          <p:blipFill>
            <a:blip r:embed="rId5">
              <a:extLst/>
            </a:blip>
            <a:stretch>
              <a:fillRect/>
            </a:stretch>
          </p:blipFill>
          <p:spPr>
            <a:xfrm>
              <a:off x="901773" y="3868761"/>
              <a:ext cx="1878712" cy="697758"/>
            </a:xfrm>
            <a:prstGeom prst="rect">
              <a:avLst/>
            </a:prstGeom>
            <a:effectLst/>
          </p:spPr>
        </p:pic>
      </p:grpSp>
      <p:grpSp>
        <p:nvGrpSpPr>
          <p:cNvPr id="5" name="Group 4"/>
          <p:cNvGrpSpPr/>
          <p:nvPr/>
        </p:nvGrpSpPr>
        <p:grpSpPr>
          <a:xfrm>
            <a:off x="1414108" y="4164604"/>
            <a:ext cx="3186055" cy="2897691"/>
            <a:chOff x="4166365" y="3868761"/>
            <a:chExt cx="3186055" cy="2897691"/>
          </a:xfrm>
        </p:grpSpPr>
        <p:pic>
          <p:nvPicPr>
            <p:cNvPr id="97" name="Picture 96"/>
            <p:cNvPicPr/>
            <p:nvPr/>
          </p:nvPicPr>
          <p:blipFill>
            <a:blip r:embed="rId5">
              <a:extLst/>
            </a:blip>
            <a:stretch>
              <a:fillRect/>
            </a:stretch>
          </p:blipFill>
          <p:spPr>
            <a:xfrm>
              <a:off x="4694663" y="3868761"/>
              <a:ext cx="1580302" cy="558273"/>
            </a:xfrm>
            <a:prstGeom prst="rect">
              <a:avLst/>
            </a:prstGeom>
            <a:effectLst/>
          </p:spPr>
        </p:pic>
        <p:grpSp>
          <p:nvGrpSpPr>
            <p:cNvPr id="107" name="Group 107"/>
            <p:cNvGrpSpPr/>
            <p:nvPr/>
          </p:nvGrpSpPr>
          <p:grpSpPr>
            <a:xfrm>
              <a:off x="4166365" y="4217640"/>
              <a:ext cx="3186055" cy="2548812"/>
              <a:chOff x="-50704" y="-50800"/>
              <a:chExt cx="3186053" cy="2548811"/>
            </a:xfrm>
          </p:grpSpPr>
          <p:sp>
            <p:nvSpPr>
              <p:cNvPr id="105" name="Shape 105"/>
              <p:cNvSpPr/>
              <p:nvPr/>
            </p:nvSpPr>
            <p:spPr>
              <a:xfrm>
                <a:off x="780566" y="1951911"/>
                <a:ext cx="2354784"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rgbClr val="3D8638"/>
                    </a:solidFill>
                    <a:latin typeface="Marker Felt"/>
                    <a:ea typeface="Marker Felt"/>
                    <a:cs typeface="Marker Felt"/>
                    <a:sym typeface="Marker Felt"/>
                  </a:defRPr>
                </a:lvl1pPr>
              </a:lstStyle>
              <a:p>
                <a:pPr lvl="0">
                  <a:defRPr sz="1800">
                    <a:solidFill>
                      <a:srgbClr val="000000"/>
                    </a:solidFill>
                  </a:defRPr>
                </a:pPr>
                <a:r>
                  <a:rPr sz="3200" dirty="0">
                    <a:solidFill>
                      <a:srgbClr val="3D8638"/>
                    </a:solidFill>
                  </a:rPr>
                  <a:t>Shared secret</a:t>
                </a:r>
              </a:p>
            </p:txBody>
          </p:sp>
          <p:pic>
            <p:nvPicPr>
              <p:cNvPr id="110" name="Picture 109"/>
              <p:cNvPicPr/>
              <p:nvPr/>
            </p:nvPicPr>
            <p:blipFill>
              <a:blip r:embed="rId6">
                <a:extLst/>
              </a:blip>
              <a:stretch>
                <a:fillRect/>
              </a:stretch>
            </p:blipFill>
            <p:spPr>
              <a:xfrm>
                <a:off x="-50705" y="-50801"/>
                <a:ext cx="848881" cy="2138210"/>
              </a:xfrm>
              <a:prstGeom prst="rect">
                <a:avLst/>
              </a:prstGeom>
              <a:effectLst/>
            </p:spPr>
          </p:pic>
        </p:grpSp>
      </p:gr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p:cNvSpPr>
          <p:nvPr>
            <p:ph type="title"/>
          </p:nvPr>
        </p:nvSpPr>
        <p:spPr>
          <a:prstGeom prst="rect">
            <a:avLst/>
          </a:prstGeom>
        </p:spPr>
        <p:txBody>
          <a:bodyPr/>
          <a:lstStyle>
            <a:lvl1pPr defTabSz="549148">
              <a:defRPr sz="6580"/>
            </a:lvl1pPr>
          </a:lstStyle>
          <a:p>
            <a:pPr lvl="0">
              <a:defRPr sz="1800">
                <a:solidFill>
                  <a:srgbClr val="000000"/>
                </a:solidFill>
              </a:defRPr>
            </a:pPr>
            <a:r>
              <a:rPr sz="6580">
                <a:solidFill>
                  <a:srgbClr val="FFFFFF">
                    <a:alpha val="95000"/>
                  </a:srgbClr>
                </a:solidFill>
              </a:rPr>
              <a:t>Hashes, Digests and Signatures</a:t>
            </a:r>
          </a:p>
        </p:txBody>
      </p:sp>
      <p:sp>
        <p:nvSpPr>
          <p:cNvPr id="116" name="Shape 116"/>
          <p:cNvSpPr>
            <a:spLocks noGrp="1"/>
          </p:cNvSpPr>
          <p:nvPr>
            <p:ph type="body" idx="1"/>
          </p:nvPr>
        </p:nvSpPr>
        <p:spPr>
          <a:prstGeom prst="rect">
            <a:avLst/>
          </a:prstGeom>
        </p:spPr>
        <p:txBody>
          <a:bodyPr/>
          <a:lstStyle/>
          <a:p>
            <a:pPr marL="485394" lvl="0" indent="-485394" defTabSz="531622">
              <a:spcBef>
                <a:spcPts val="3800"/>
              </a:spcBef>
              <a:buBlip>
                <a:blip r:embed="rId3"/>
              </a:buBlip>
              <a:defRPr sz="1800">
                <a:solidFill>
                  <a:srgbClr val="000000"/>
                </a:solidFill>
              </a:defRPr>
            </a:pPr>
            <a:r>
              <a:rPr sz="3913">
                <a:solidFill>
                  <a:srgbClr val="546056"/>
                </a:solidFill>
              </a:rPr>
              <a:t>A </a:t>
            </a:r>
            <a:r>
              <a:rPr sz="3913" i="1">
                <a:solidFill>
                  <a:srgbClr val="546056"/>
                </a:solidFill>
              </a:rPr>
              <a:t>hash </a:t>
            </a:r>
            <a:r>
              <a:rPr sz="3913">
                <a:solidFill>
                  <a:srgbClr val="546056"/>
                </a:solidFill>
              </a:rPr>
              <a:t>reduces an arbitrary document to a fixed-size representation</a:t>
            </a:r>
          </a:p>
          <a:p>
            <a:pPr marL="485394" lvl="0" indent="-485394" defTabSz="531622">
              <a:spcBef>
                <a:spcPts val="3800"/>
              </a:spcBef>
              <a:buBlip>
                <a:blip r:embed="rId3"/>
              </a:buBlip>
              <a:defRPr sz="1800">
                <a:solidFill>
                  <a:srgbClr val="000000"/>
                </a:solidFill>
              </a:defRPr>
            </a:pPr>
            <a:r>
              <a:rPr sz="3913">
                <a:solidFill>
                  <a:srgbClr val="546056"/>
                </a:solidFill>
              </a:rPr>
              <a:t>A </a:t>
            </a:r>
            <a:r>
              <a:rPr sz="3913" i="1">
                <a:solidFill>
                  <a:srgbClr val="546056"/>
                </a:solidFill>
              </a:rPr>
              <a:t>digest </a:t>
            </a:r>
            <a:r>
              <a:rPr sz="3913">
                <a:solidFill>
                  <a:srgbClr val="546056"/>
                </a:solidFill>
              </a:rPr>
              <a:t>is a hash function where documents with even tiny differences are nearly guaranteed to have very different hashes</a:t>
            </a:r>
          </a:p>
          <a:p>
            <a:pPr marL="970788" lvl="1" indent="-485394" defTabSz="531622">
              <a:spcBef>
                <a:spcPts val="1300"/>
              </a:spcBef>
              <a:buBlip>
                <a:blip r:embed="rId3"/>
              </a:buBlip>
              <a:defRPr sz="1800">
                <a:solidFill>
                  <a:srgbClr val="000000"/>
                </a:solidFill>
              </a:defRPr>
            </a:pPr>
            <a:r>
              <a:rPr sz="3913">
                <a:solidFill>
                  <a:srgbClr val="546056"/>
                </a:solidFill>
              </a:rPr>
              <a:t>Ideally, also hard to invert</a:t>
            </a:r>
          </a:p>
          <a:p>
            <a:pPr marL="485394" lvl="0" indent="-485394" defTabSz="531622">
              <a:spcBef>
                <a:spcPts val="3800"/>
              </a:spcBef>
              <a:buBlip>
                <a:blip r:embed="rId3"/>
              </a:buBlip>
              <a:defRPr sz="1800">
                <a:solidFill>
                  <a:srgbClr val="000000"/>
                </a:solidFill>
              </a:defRPr>
            </a:pPr>
            <a:r>
              <a:rPr sz="3913">
                <a:solidFill>
                  <a:srgbClr val="546056"/>
                </a:solidFill>
              </a:rPr>
              <a:t>A </a:t>
            </a:r>
            <a:r>
              <a:rPr sz="3913" i="1">
                <a:solidFill>
                  <a:srgbClr val="546056"/>
                </a:solidFill>
              </a:rPr>
              <a:t>signature </a:t>
            </a:r>
            <a:r>
              <a:rPr sz="3913">
                <a:solidFill>
                  <a:srgbClr val="546056"/>
                </a:solidFill>
              </a:rPr>
              <a:t>is a digest coupled with a shared secret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6">
                                            <p:bg/>
                                          </p:spTgt>
                                        </p:tgtEl>
                                        <p:attrNameLst>
                                          <p:attrName>style.visibility</p:attrName>
                                        </p:attrNameLst>
                                      </p:cBhvr>
                                      <p:to>
                                        <p:strVal val="visible"/>
                                      </p:to>
                                    </p:set>
                                    <p:anim calcmode="lin" valueType="num">
                                      <p:cBhvr>
                                        <p:cTn id="7" dur="750" fill="hold"/>
                                        <p:tgtEl>
                                          <p:spTgt spid="116">
                                            <p:bg/>
                                          </p:spTgt>
                                        </p:tgtEl>
                                        <p:attrNameLst>
                                          <p:attrName>ppt_w</p:attrName>
                                        </p:attrNameLst>
                                      </p:cBhvr>
                                      <p:tavLst>
                                        <p:tav tm="0">
                                          <p:val>
                                            <p:fltVal val="0"/>
                                          </p:val>
                                        </p:tav>
                                        <p:tav tm="100000">
                                          <p:val>
                                            <p:strVal val="#ppt_w"/>
                                          </p:val>
                                        </p:tav>
                                      </p:tavLst>
                                    </p:anim>
                                    <p:anim calcmode="lin" valueType="num">
                                      <p:cBhvr>
                                        <p:cTn id="8" dur="750" fill="hold"/>
                                        <p:tgtEl>
                                          <p:spTgt spid="116">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16">
                                            <p:txEl>
                                              <p:pRg st="0" end="0"/>
                                            </p:txEl>
                                          </p:spTgt>
                                        </p:tgtEl>
                                        <p:attrNameLst>
                                          <p:attrName>style.visibility</p:attrName>
                                        </p:attrNameLst>
                                      </p:cBhvr>
                                      <p:to>
                                        <p:strVal val="visible"/>
                                      </p:to>
                                    </p:set>
                                    <p:anim calcmode="lin" valueType="num">
                                      <p:cBhvr>
                                        <p:cTn id="11" dur="750" fill="hold"/>
                                        <p:tgtEl>
                                          <p:spTgt spid="116">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16">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16">
                                            <p:txEl>
                                              <p:pRg st="1" end="1"/>
                                            </p:txEl>
                                          </p:spTgt>
                                        </p:tgtEl>
                                        <p:attrNameLst>
                                          <p:attrName>style.visibility</p:attrName>
                                        </p:attrNameLst>
                                      </p:cBhvr>
                                      <p:to>
                                        <p:strVal val="visible"/>
                                      </p:to>
                                    </p:set>
                                    <p:anim calcmode="lin" valueType="num">
                                      <p:cBhvr>
                                        <p:cTn id="17" dur="750" fill="hold"/>
                                        <p:tgtEl>
                                          <p:spTgt spid="116">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16">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16">
                                            <p:txEl>
                                              <p:pRg st="2" end="2"/>
                                            </p:txEl>
                                          </p:spTgt>
                                        </p:tgtEl>
                                        <p:attrNameLst>
                                          <p:attrName>style.visibility</p:attrName>
                                        </p:attrNameLst>
                                      </p:cBhvr>
                                      <p:to>
                                        <p:strVal val="visible"/>
                                      </p:to>
                                    </p:set>
                                    <p:anim calcmode="lin" valueType="num">
                                      <p:cBhvr>
                                        <p:cTn id="23" dur="750" fill="hold"/>
                                        <p:tgtEl>
                                          <p:spTgt spid="116">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16">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116">
                                            <p:txEl>
                                              <p:pRg st="3" end="3"/>
                                            </p:txEl>
                                          </p:spTgt>
                                        </p:tgtEl>
                                        <p:attrNameLst>
                                          <p:attrName>style.visibility</p:attrName>
                                        </p:attrNameLst>
                                      </p:cBhvr>
                                      <p:to>
                                        <p:strVal val="visible"/>
                                      </p:to>
                                    </p:set>
                                    <p:anim calcmode="lin" valueType="num">
                                      <p:cBhvr>
                                        <p:cTn id="29" dur="750" fill="hold"/>
                                        <p:tgtEl>
                                          <p:spTgt spid="116">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16">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Cryptographic Hashes</a:t>
            </a:r>
          </a:p>
        </p:txBody>
      </p:sp>
      <p:sp>
        <p:nvSpPr>
          <p:cNvPr id="121" name="Shape 121"/>
          <p:cNvSpPr>
            <a:spLocks noGrp="1"/>
          </p:cNvSpPr>
          <p:nvPr>
            <p:ph type="body" idx="1"/>
          </p:nvPr>
        </p:nvSpPr>
        <p:spPr>
          <a:prstGeom prst="rect">
            <a:avLst/>
          </a:prstGeom>
        </p:spPr>
        <p:txBody>
          <a:bodyPr/>
          <a:lstStyle/>
          <a:p>
            <a:pPr lvl="0">
              <a:buBlip>
                <a:blip r:embed="rId2"/>
              </a:buBlip>
              <a:defRPr sz="1800">
                <a:solidFill>
                  <a:srgbClr val="000000"/>
                </a:solidFill>
              </a:defRPr>
            </a:pPr>
            <a:r>
              <a:rPr sz="4300">
                <a:solidFill>
                  <a:srgbClr val="546056"/>
                </a:solidFill>
              </a:rPr>
              <a:t>MD5, SHA-1, SHA-256, etc.</a:t>
            </a:r>
          </a:p>
          <a:p>
            <a:pPr lvl="0">
              <a:buBlip>
                <a:blip r:embed="rId2"/>
              </a:buBlip>
              <a:defRPr sz="1800">
                <a:solidFill>
                  <a:srgbClr val="000000"/>
                </a:solidFill>
              </a:defRPr>
            </a:pPr>
            <a:r>
              <a:rPr sz="4300">
                <a:solidFill>
                  <a:srgbClr val="546056"/>
                </a:solidFill>
              </a:rPr>
              <a:t>Generally take a block (512 bits) of data, perform a series of shifts, rotates and XORs on the data, and repeat the process 20 to 40 times.</a:t>
            </a:r>
          </a:p>
          <a:p>
            <a:pPr lvl="0">
              <a:buBlip>
                <a:blip r:embed="rId2"/>
              </a:buBlip>
              <a:defRPr sz="1800">
                <a:solidFill>
                  <a:srgbClr val="000000"/>
                </a:solidFill>
              </a:defRPr>
            </a:pPr>
            <a:r>
              <a:rPr sz="4300">
                <a:solidFill>
                  <a:srgbClr val="546056"/>
                </a:solidFill>
              </a:rPr>
              <a:t>Around 300,000,000 blocks a second on modern hardware.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21">
                                            <p:bg/>
                                          </p:spTgt>
                                        </p:tgtEl>
                                        <p:attrNameLst>
                                          <p:attrName>style.visibility</p:attrName>
                                        </p:attrNameLst>
                                      </p:cBhvr>
                                      <p:to>
                                        <p:strVal val="visible"/>
                                      </p:to>
                                    </p:set>
                                    <p:anim calcmode="lin" valueType="num">
                                      <p:cBhvr>
                                        <p:cTn id="7" dur="750" fill="hold"/>
                                        <p:tgtEl>
                                          <p:spTgt spid="121">
                                            <p:bg/>
                                          </p:spTgt>
                                        </p:tgtEl>
                                        <p:attrNameLst>
                                          <p:attrName>ppt_w</p:attrName>
                                        </p:attrNameLst>
                                      </p:cBhvr>
                                      <p:tavLst>
                                        <p:tav tm="0">
                                          <p:val>
                                            <p:fltVal val="0"/>
                                          </p:val>
                                        </p:tav>
                                        <p:tav tm="100000">
                                          <p:val>
                                            <p:strVal val="#ppt_w"/>
                                          </p:val>
                                        </p:tav>
                                      </p:tavLst>
                                    </p:anim>
                                    <p:anim calcmode="lin" valueType="num">
                                      <p:cBhvr>
                                        <p:cTn id="8" dur="750" fill="hold"/>
                                        <p:tgtEl>
                                          <p:spTgt spid="121">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21">
                                            <p:txEl>
                                              <p:pRg st="0" end="0"/>
                                            </p:txEl>
                                          </p:spTgt>
                                        </p:tgtEl>
                                        <p:attrNameLst>
                                          <p:attrName>style.visibility</p:attrName>
                                        </p:attrNameLst>
                                      </p:cBhvr>
                                      <p:to>
                                        <p:strVal val="visible"/>
                                      </p:to>
                                    </p:set>
                                    <p:anim calcmode="lin" valueType="num">
                                      <p:cBhvr>
                                        <p:cTn id="11" dur="750" fill="hold"/>
                                        <p:tgtEl>
                                          <p:spTgt spid="121">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2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21">
                                            <p:txEl>
                                              <p:pRg st="1" end="1"/>
                                            </p:txEl>
                                          </p:spTgt>
                                        </p:tgtEl>
                                        <p:attrNameLst>
                                          <p:attrName>style.visibility</p:attrName>
                                        </p:attrNameLst>
                                      </p:cBhvr>
                                      <p:to>
                                        <p:strVal val="visible"/>
                                      </p:to>
                                    </p:set>
                                    <p:anim calcmode="lin" valueType="num">
                                      <p:cBhvr>
                                        <p:cTn id="17" dur="750" fill="hold"/>
                                        <p:tgtEl>
                                          <p:spTgt spid="121">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2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21">
                                            <p:txEl>
                                              <p:pRg st="2" end="2"/>
                                            </p:txEl>
                                          </p:spTgt>
                                        </p:tgtEl>
                                        <p:attrNameLst>
                                          <p:attrName>style.visibility</p:attrName>
                                        </p:attrNameLst>
                                      </p:cBhvr>
                                      <p:to>
                                        <p:strVal val="visible"/>
                                      </p:to>
                                    </p:set>
                                    <p:anim calcmode="lin" valueType="num">
                                      <p:cBhvr>
                                        <p:cTn id="23" dur="750" fill="hold"/>
                                        <p:tgtEl>
                                          <p:spTgt spid="121">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21">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Cryptographic Hashes</a:t>
            </a:r>
          </a:p>
        </p:txBody>
      </p:sp>
      <p:sp>
        <p:nvSpPr>
          <p:cNvPr id="124" name="Shape 124"/>
          <p:cNvSpPr>
            <a:spLocks noGrp="1"/>
          </p:cNvSpPr>
          <p:nvPr>
            <p:ph type="body" idx="1"/>
          </p:nvPr>
        </p:nvSpPr>
        <p:spPr>
          <a:prstGeom prst="rect">
            <a:avLst/>
          </a:prstGeom>
        </p:spPr>
        <p:txBody>
          <a:bodyPr/>
          <a:lstStyle/>
          <a:p>
            <a:pPr marL="490727" lvl="0" indent="-490727" defTabSz="537463">
              <a:spcBef>
                <a:spcPts val="3800"/>
              </a:spcBef>
              <a:buBlip>
                <a:blip r:embed="rId2"/>
              </a:buBlip>
              <a:defRPr sz="1800">
                <a:solidFill>
                  <a:srgbClr val="000000"/>
                </a:solidFill>
              </a:defRPr>
            </a:pPr>
            <a:r>
              <a:rPr sz="3956">
                <a:solidFill>
                  <a:srgbClr val="546056"/>
                </a:solidFill>
              </a:rPr>
              <a:t>The danger of relying on hashes is the chance of </a:t>
            </a:r>
            <a:r>
              <a:rPr sz="3956" i="1">
                <a:solidFill>
                  <a:srgbClr val="546056"/>
                </a:solidFill>
              </a:rPr>
              <a:t>collisions</a:t>
            </a:r>
            <a:endParaRPr sz="3956">
              <a:solidFill>
                <a:srgbClr val="546056"/>
              </a:solidFill>
            </a:endParaRPr>
          </a:p>
          <a:p>
            <a:pPr marL="490727" lvl="0" indent="-490727" defTabSz="537463">
              <a:spcBef>
                <a:spcPts val="3800"/>
              </a:spcBef>
              <a:buBlip>
                <a:blip r:embed="rId2"/>
              </a:buBlip>
              <a:defRPr sz="1800">
                <a:solidFill>
                  <a:srgbClr val="000000"/>
                </a:solidFill>
              </a:defRPr>
            </a:pPr>
            <a:r>
              <a:rPr sz="3956">
                <a:solidFill>
                  <a:srgbClr val="546056"/>
                </a:solidFill>
              </a:rPr>
              <a:t>The “birthday paradox” gives the basic chance of a collision as ~sqrt(keysize); weak hash algorithms offer ways to beat that</a:t>
            </a:r>
          </a:p>
          <a:p>
            <a:pPr marL="490727" lvl="0" indent="-490727" defTabSz="537463">
              <a:spcBef>
                <a:spcPts val="3800"/>
              </a:spcBef>
              <a:buBlip>
                <a:blip r:embed="rId2"/>
              </a:buBlip>
              <a:defRPr sz="1800">
                <a:solidFill>
                  <a:srgbClr val="000000"/>
                </a:solidFill>
              </a:defRPr>
            </a:pPr>
            <a:r>
              <a:rPr sz="3956">
                <a:solidFill>
                  <a:srgbClr val="546056"/>
                </a:solidFill>
              </a:rPr>
              <a:t>Accidental collisions are almost impossible with any reasonable key size; we’re talking about the attacker finding a deliberate collision.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750" fill="hold"/>
                                        <p:tgtEl>
                                          <p:spTgt spid="124"/>
                                        </p:tgtEl>
                                        <p:attrNameLst>
                                          <p:attrName>ppt_w</p:attrName>
                                        </p:attrNameLst>
                                      </p:cBhvr>
                                      <p:tavLst>
                                        <p:tav tm="0">
                                          <p:val>
                                            <p:fltVal val="0"/>
                                          </p:val>
                                        </p:tav>
                                        <p:tav tm="100000">
                                          <p:val>
                                            <p:strVal val="#ppt_w"/>
                                          </p:val>
                                        </p:tav>
                                      </p:tavLst>
                                    </p:anim>
                                    <p:anim calcmode="lin" valueType="num">
                                      <p:cBhvr>
                                        <p:cTn id="8" dur="750" fill="hold"/>
                                        <p:tgtEl>
                                          <p:spTgt spid="1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Replay Attacks</a:t>
            </a:r>
          </a:p>
        </p:txBody>
      </p:sp>
      <p:sp>
        <p:nvSpPr>
          <p:cNvPr id="135" name="Shape 135"/>
          <p:cNvSpPr>
            <a:spLocks noGrp="1"/>
          </p:cNvSpPr>
          <p:nvPr>
            <p:ph type="body" idx="1"/>
          </p:nvPr>
        </p:nvSpPr>
        <p:spPr>
          <a:prstGeom prst="rect">
            <a:avLst/>
          </a:prstGeom>
        </p:spPr>
        <p:txBody>
          <a:bodyPr/>
          <a:lstStyle/>
          <a:p>
            <a:pPr marL="490727" lvl="0" indent="-490727" defTabSz="537463">
              <a:spcBef>
                <a:spcPts val="3800"/>
              </a:spcBef>
              <a:buBlip>
                <a:blip r:embed="rId2"/>
              </a:buBlip>
              <a:defRPr sz="1800">
                <a:solidFill>
                  <a:srgbClr val="000000"/>
                </a:solidFill>
              </a:defRPr>
            </a:pPr>
            <a:r>
              <a:rPr sz="3956">
                <a:solidFill>
                  <a:srgbClr val="546056"/>
                </a:solidFill>
              </a:rPr>
              <a:t>Special kind of spoofing attack that involves replaying portions of a previous (valid) operation</a:t>
            </a:r>
          </a:p>
          <a:p>
            <a:pPr marL="490727" lvl="0" indent="-490727" defTabSz="537463">
              <a:spcBef>
                <a:spcPts val="3800"/>
              </a:spcBef>
              <a:buBlip>
                <a:blip r:embed="rId2"/>
              </a:buBlip>
              <a:defRPr sz="1800">
                <a:solidFill>
                  <a:srgbClr val="000000"/>
                </a:solidFill>
              </a:defRPr>
            </a:pPr>
            <a:r>
              <a:rPr sz="3956">
                <a:solidFill>
                  <a:srgbClr val="546056"/>
                </a:solidFill>
              </a:rPr>
              <a:t>Mitigate with:</a:t>
            </a:r>
          </a:p>
          <a:p>
            <a:pPr marL="981455" lvl="1" indent="-490727" defTabSz="537463">
              <a:spcBef>
                <a:spcPts val="3800"/>
              </a:spcBef>
              <a:buBlip>
                <a:blip r:embed="rId2"/>
              </a:buBlip>
              <a:defRPr sz="1800">
                <a:solidFill>
                  <a:srgbClr val="000000"/>
                </a:solidFill>
              </a:defRPr>
            </a:pPr>
            <a:r>
              <a:rPr sz="3956">
                <a:solidFill>
                  <a:srgbClr val="546056"/>
                </a:solidFill>
              </a:rPr>
              <a:t>Time values</a:t>
            </a:r>
          </a:p>
          <a:p>
            <a:pPr marL="981455" lvl="1" indent="-490727" defTabSz="537463">
              <a:spcBef>
                <a:spcPts val="3800"/>
              </a:spcBef>
              <a:buBlip>
                <a:blip r:embed="rId2"/>
              </a:buBlip>
              <a:defRPr sz="1800">
                <a:solidFill>
                  <a:srgbClr val="000000"/>
                </a:solidFill>
              </a:defRPr>
            </a:pPr>
            <a:r>
              <a:rPr sz="3956">
                <a:solidFill>
                  <a:srgbClr val="546056"/>
                </a:solidFill>
              </a:rPr>
              <a:t>Message IDs or sequence numbers</a:t>
            </a:r>
          </a:p>
          <a:p>
            <a:pPr marL="981455" lvl="1" indent="-490727" defTabSz="537463">
              <a:spcBef>
                <a:spcPts val="3800"/>
              </a:spcBef>
              <a:buBlip>
                <a:blip r:embed="rId2"/>
              </a:buBlip>
              <a:defRPr sz="1800">
                <a:solidFill>
                  <a:srgbClr val="000000"/>
                </a:solidFill>
              </a:defRPr>
            </a:pPr>
            <a:r>
              <a:rPr sz="3956">
                <a:solidFill>
                  <a:srgbClr val="546056"/>
                </a:solidFill>
              </a:rPr>
              <a:t>Nonces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35">
                                            <p:bg/>
                                          </p:spTgt>
                                        </p:tgtEl>
                                        <p:attrNameLst>
                                          <p:attrName>style.visibility</p:attrName>
                                        </p:attrNameLst>
                                      </p:cBhvr>
                                      <p:to>
                                        <p:strVal val="visible"/>
                                      </p:to>
                                    </p:set>
                                    <p:anim calcmode="lin" valueType="num">
                                      <p:cBhvr>
                                        <p:cTn id="7" dur="750" fill="hold"/>
                                        <p:tgtEl>
                                          <p:spTgt spid="135">
                                            <p:bg/>
                                          </p:spTgt>
                                        </p:tgtEl>
                                        <p:attrNameLst>
                                          <p:attrName>ppt_w</p:attrName>
                                        </p:attrNameLst>
                                      </p:cBhvr>
                                      <p:tavLst>
                                        <p:tav tm="0">
                                          <p:val>
                                            <p:fltVal val="0"/>
                                          </p:val>
                                        </p:tav>
                                        <p:tav tm="100000">
                                          <p:val>
                                            <p:strVal val="#ppt_w"/>
                                          </p:val>
                                        </p:tav>
                                      </p:tavLst>
                                    </p:anim>
                                    <p:anim calcmode="lin" valueType="num">
                                      <p:cBhvr>
                                        <p:cTn id="8" dur="750" fill="hold"/>
                                        <p:tgtEl>
                                          <p:spTgt spid="135">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35">
                                            <p:txEl>
                                              <p:pRg st="0" end="0"/>
                                            </p:txEl>
                                          </p:spTgt>
                                        </p:tgtEl>
                                        <p:attrNameLst>
                                          <p:attrName>style.visibility</p:attrName>
                                        </p:attrNameLst>
                                      </p:cBhvr>
                                      <p:to>
                                        <p:strVal val="visible"/>
                                      </p:to>
                                    </p:set>
                                    <p:anim calcmode="lin" valueType="num">
                                      <p:cBhvr>
                                        <p:cTn id="11" dur="750" fill="hold"/>
                                        <p:tgtEl>
                                          <p:spTgt spid="135">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3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35">
                                            <p:txEl>
                                              <p:pRg st="1" end="1"/>
                                            </p:txEl>
                                          </p:spTgt>
                                        </p:tgtEl>
                                        <p:attrNameLst>
                                          <p:attrName>style.visibility</p:attrName>
                                        </p:attrNameLst>
                                      </p:cBhvr>
                                      <p:to>
                                        <p:strVal val="visible"/>
                                      </p:to>
                                    </p:set>
                                    <p:anim calcmode="lin" valueType="num">
                                      <p:cBhvr>
                                        <p:cTn id="17" dur="750" fill="hold"/>
                                        <p:tgtEl>
                                          <p:spTgt spid="135">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3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35">
                                            <p:txEl>
                                              <p:pRg st="2" end="2"/>
                                            </p:txEl>
                                          </p:spTgt>
                                        </p:tgtEl>
                                        <p:attrNameLst>
                                          <p:attrName>style.visibility</p:attrName>
                                        </p:attrNameLst>
                                      </p:cBhvr>
                                      <p:to>
                                        <p:strVal val="visible"/>
                                      </p:to>
                                    </p:set>
                                    <p:anim calcmode="lin" valueType="num">
                                      <p:cBhvr>
                                        <p:cTn id="23" dur="750" fill="hold"/>
                                        <p:tgtEl>
                                          <p:spTgt spid="135">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3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135">
                                            <p:txEl>
                                              <p:pRg st="3" end="3"/>
                                            </p:txEl>
                                          </p:spTgt>
                                        </p:tgtEl>
                                        <p:attrNameLst>
                                          <p:attrName>style.visibility</p:attrName>
                                        </p:attrNameLst>
                                      </p:cBhvr>
                                      <p:to>
                                        <p:strVal val="visible"/>
                                      </p:to>
                                    </p:set>
                                    <p:anim calcmode="lin" valueType="num">
                                      <p:cBhvr>
                                        <p:cTn id="29" dur="750" fill="hold"/>
                                        <p:tgtEl>
                                          <p:spTgt spid="135">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35">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iterate>
                                    <p:tmAbs val="0"/>
                                  </p:iterate>
                                  <p:childTnLst>
                                    <p:set>
                                      <p:cBhvr>
                                        <p:cTn id="34" fill="hold"/>
                                        <p:tgtEl>
                                          <p:spTgt spid="135">
                                            <p:txEl>
                                              <p:pRg st="4" end="4"/>
                                            </p:txEl>
                                          </p:spTgt>
                                        </p:tgtEl>
                                        <p:attrNameLst>
                                          <p:attrName>style.visibility</p:attrName>
                                        </p:attrNameLst>
                                      </p:cBhvr>
                                      <p:to>
                                        <p:strVal val="visible"/>
                                      </p:to>
                                    </p:set>
                                    <p:anim calcmode="lin" valueType="num">
                                      <p:cBhvr>
                                        <p:cTn id="35" dur="750" fill="hold"/>
                                        <p:tgtEl>
                                          <p:spTgt spid="135">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35">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Nonces</a:t>
            </a:r>
          </a:p>
        </p:txBody>
      </p:sp>
      <p:sp>
        <p:nvSpPr>
          <p:cNvPr id="138" name="Shape 138"/>
          <p:cNvSpPr>
            <a:spLocks noGrp="1"/>
          </p:cNvSpPr>
          <p:nvPr>
            <p:ph type="body" idx="1"/>
          </p:nvPr>
        </p:nvSpPr>
        <p:spPr>
          <a:prstGeom prst="rect">
            <a:avLst/>
          </a:prstGeom>
        </p:spPr>
        <p:txBody>
          <a:bodyPr/>
          <a:lstStyle/>
          <a:p>
            <a:pPr marL="480059" lvl="0" indent="-480059" defTabSz="525779">
              <a:spcBef>
                <a:spcPts val="3700"/>
              </a:spcBef>
              <a:buBlip>
                <a:blip r:embed="rId3"/>
              </a:buBlip>
              <a:defRPr sz="1800">
                <a:solidFill>
                  <a:srgbClr val="000000"/>
                </a:solidFill>
              </a:defRPr>
            </a:pPr>
            <a:r>
              <a:rPr sz="3870">
                <a:solidFill>
                  <a:srgbClr val="546056"/>
                </a:solidFill>
              </a:rPr>
              <a:t>A value used on just one occasion</a:t>
            </a:r>
          </a:p>
          <a:p>
            <a:pPr marL="960119" lvl="1" indent="-480059" defTabSz="525779">
              <a:spcBef>
                <a:spcPts val="1300"/>
              </a:spcBef>
              <a:buBlip>
                <a:blip r:embed="rId3"/>
              </a:buBlip>
              <a:defRPr sz="1800">
                <a:solidFill>
                  <a:srgbClr val="000000"/>
                </a:solidFill>
              </a:defRPr>
            </a:pPr>
            <a:r>
              <a:rPr sz="3870">
                <a:solidFill>
                  <a:srgbClr val="546056"/>
                </a:solidFill>
              </a:rPr>
              <a:t>A temporary shared secret</a:t>
            </a:r>
          </a:p>
          <a:p>
            <a:pPr marL="480059" lvl="0" indent="-480059" defTabSz="525779">
              <a:spcBef>
                <a:spcPts val="3700"/>
              </a:spcBef>
              <a:buBlip>
                <a:blip r:embed="rId3"/>
              </a:buBlip>
              <a:defRPr sz="1800">
                <a:solidFill>
                  <a:srgbClr val="000000"/>
                </a:solidFill>
              </a:defRPr>
            </a:pPr>
            <a:r>
              <a:rPr sz="3870">
                <a:solidFill>
                  <a:srgbClr val="546056"/>
                </a:solidFill>
              </a:rPr>
              <a:t>Generally a random number</a:t>
            </a:r>
          </a:p>
          <a:p>
            <a:pPr marL="960119" lvl="1" indent="-480059" defTabSz="525779">
              <a:spcBef>
                <a:spcPts val="1300"/>
              </a:spcBef>
              <a:buBlip>
                <a:blip r:embed="rId3"/>
              </a:buBlip>
              <a:defRPr sz="1800">
                <a:solidFill>
                  <a:srgbClr val="000000"/>
                </a:solidFill>
              </a:defRPr>
            </a:pPr>
            <a:r>
              <a:rPr sz="3870">
                <a:solidFill>
                  <a:srgbClr val="546056"/>
                </a:solidFill>
              </a:rPr>
              <a:t>But rand() won’t cut it!</a:t>
            </a:r>
          </a:p>
          <a:p>
            <a:pPr marL="960119" lvl="1" indent="-480059" defTabSz="525779">
              <a:spcBef>
                <a:spcPts val="1300"/>
              </a:spcBef>
              <a:buBlip>
                <a:blip r:embed="rId3"/>
              </a:buBlip>
              <a:defRPr sz="1800">
                <a:solidFill>
                  <a:srgbClr val="000000"/>
                </a:solidFill>
              </a:defRPr>
            </a:pPr>
            <a:r>
              <a:rPr sz="3870">
                <a:solidFill>
                  <a:srgbClr val="546056"/>
                </a:solidFill>
              </a:rPr>
              <a:t>Even if you seed it from an unpredictable source</a:t>
            </a:r>
          </a:p>
          <a:p>
            <a:pPr marL="960119" lvl="1" indent="-480059" defTabSz="525779">
              <a:spcBef>
                <a:spcPts val="1300"/>
              </a:spcBef>
              <a:buBlip>
                <a:blip r:embed="rId3"/>
              </a:buBlip>
              <a:defRPr sz="1800">
                <a:solidFill>
                  <a:srgbClr val="000000"/>
                </a:solidFill>
              </a:defRPr>
            </a:pPr>
            <a:r>
              <a:rPr sz="3870">
                <a:solidFill>
                  <a:srgbClr val="546056"/>
                </a:solidFill>
              </a:rPr>
              <a:t>Cryptographically-secure RNGs generate unpredictable results… and take longer, natch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38">
                                            <p:bg/>
                                          </p:spTgt>
                                        </p:tgtEl>
                                        <p:attrNameLst>
                                          <p:attrName>style.visibility</p:attrName>
                                        </p:attrNameLst>
                                      </p:cBhvr>
                                      <p:to>
                                        <p:strVal val="visible"/>
                                      </p:to>
                                    </p:set>
                                    <p:anim calcmode="lin" valueType="num">
                                      <p:cBhvr>
                                        <p:cTn id="7" dur="750" fill="hold"/>
                                        <p:tgtEl>
                                          <p:spTgt spid="138">
                                            <p:bg/>
                                          </p:spTgt>
                                        </p:tgtEl>
                                        <p:attrNameLst>
                                          <p:attrName>ppt_w</p:attrName>
                                        </p:attrNameLst>
                                      </p:cBhvr>
                                      <p:tavLst>
                                        <p:tav tm="0">
                                          <p:val>
                                            <p:fltVal val="0"/>
                                          </p:val>
                                        </p:tav>
                                        <p:tav tm="100000">
                                          <p:val>
                                            <p:strVal val="#ppt_w"/>
                                          </p:val>
                                        </p:tav>
                                      </p:tavLst>
                                    </p:anim>
                                    <p:anim calcmode="lin" valueType="num">
                                      <p:cBhvr>
                                        <p:cTn id="8" dur="750" fill="hold"/>
                                        <p:tgtEl>
                                          <p:spTgt spid="138">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38">
                                            <p:txEl>
                                              <p:pRg st="0" end="0"/>
                                            </p:txEl>
                                          </p:spTgt>
                                        </p:tgtEl>
                                        <p:attrNameLst>
                                          <p:attrName>style.visibility</p:attrName>
                                        </p:attrNameLst>
                                      </p:cBhvr>
                                      <p:to>
                                        <p:strVal val="visible"/>
                                      </p:to>
                                    </p:set>
                                    <p:anim calcmode="lin" valueType="num">
                                      <p:cBhvr>
                                        <p:cTn id="11" dur="750" fill="hold"/>
                                        <p:tgtEl>
                                          <p:spTgt spid="138">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3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38">
                                            <p:txEl>
                                              <p:pRg st="1" end="1"/>
                                            </p:txEl>
                                          </p:spTgt>
                                        </p:tgtEl>
                                        <p:attrNameLst>
                                          <p:attrName>style.visibility</p:attrName>
                                        </p:attrNameLst>
                                      </p:cBhvr>
                                      <p:to>
                                        <p:strVal val="visible"/>
                                      </p:to>
                                    </p:set>
                                    <p:anim calcmode="lin" valueType="num">
                                      <p:cBhvr>
                                        <p:cTn id="17" dur="750" fill="hold"/>
                                        <p:tgtEl>
                                          <p:spTgt spid="138">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38">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38">
                                            <p:txEl>
                                              <p:pRg st="2" end="2"/>
                                            </p:txEl>
                                          </p:spTgt>
                                        </p:tgtEl>
                                        <p:attrNameLst>
                                          <p:attrName>style.visibility</p:attrName>
                                        </p:attrNameLst>
                                      </p:cBhvr>
                                      <p:to>
                                        <p:strVal val="visible"/>
                                      </p:to>
                                    </p:set>
                                    <p:anim calcmode="lin" valueType="num">
                                      <p:cBhvr>
                                        <p:cTn id="23" dur="750" fill="hold"/>
                                        <p:tgtEl>
                                          <p:spTgt spid="138">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38">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138">
                                            <p:txEl>
                                              <p:pRg st="3" end="3"/>
                                            </p:txEl>
                                          </p:spTgt>
                                        </p:tgtEl>
                                        <p:attrNameLst>
                                          <p:attrName>style.visibility</p:attrName>
                                        </p:attrNameLst>
                                      </p:cBhvr>
                                      <p:to>
                                        <p:strVal val="visible"/>
                                      </p:to>
                                    </p:set>
                                    <p:anim calcmode="lin" valueType="num">
                                      <p:cBhvr>
                                        <p:cTn id="29" dur="750" fill="hold"/>
                                        <p:tgtEl>
                                          <p:spTgt spid="138">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38">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iterate>
                                    <p:tmAbs val="0"/>
                                  </p:iterate>
                                  <p:childTnLst>
                                    <p:set>
                                      <p:cBhvr>
                                        <p:cTn id="34" fill="hold"/>
                                        <p:tgtEl>
                                          <p:spTgt spid="138">
                                            <p:txEl>
                                              <p:pRg st="4" end="4"/>
                                            </p:txEl>
                                          </p:spTgt>
                                        </p:tgtEl>
                                        <p:attrNameLst>
                                          <p:attrName>style.visibility</p:attrName>
                                        </p:attrNameLst>
                                      </p:cBhvr>
                                      <p:to>
                                        <p:strVal val="visible"/>
                                      </p:to>
                                    </p:set>
                                    <p:anim calcmode="lin" valueType="num">
                                      <p:cBhvr>
                                        <p:cTn id="35" dur="750" fill="hold"/>
                                        <p:tgtEl>
                                          <p:spTgt spid="138">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38">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iterate>
                                    <p:tmAbs val="0"/>
                                  </p:iterate>
                                  <p:childTnLst>
                                    <p:set>
                                      <p:cBhvr>
                                        <p:cTn id="40" fill="hold"/>
                                        <p:tgtEl>
                                          <p:spTgt spid="138">
                                            <p:txEl>
                                              <p:pRg st="5" end="5"/>
                                            </p:txEl>
                                          </p:spTgt>
                                        </p:tgtEl>
                                        <p:attrNameLst>
                                          <p:attrName>style.visibility</p:attrName>
                                        </p:attrNameLst>
                                      </p:cBhvr>
                                      <p:to>
                                        <p:strVal val="visible"/>
                                      </p:to>
                                    </p:set>
                                    <p:anim calcmode="lin" valueType="num">
                                      <p:cBhvr>
                                        <p:cTn id="41" dur="750" fill="hold"/>
                                        <p:tgtEl>
                                          <p:spTgt spid="138">
                                            <p:txEl>
                                              <p:pRg st="5" end="5"/>
                                            </p:txEl>
                                          </p:spTgt>
                                        </p:tgtEl>
                                        <p:attrNameLst>
                                          <p:attrName>ppt_w</p:attrName>
                                        </p:attrNameLst>
                                      </p:cBhvr>
                                      <p:tavLst>
                                        <p:tav tm="0">
                                          <p:val>
                                            <p:fltVal val="0"/>
                                          </p:val>
                                        </p:tav>
                                        <p:tav tm="100000">
                                          <p:val>
                                            <p:strVal val="#ppt_w"/>
                                          </p:val>
                                        </p:tav>
                                      </p:tavLst>
                                    </p:anim>
                                    <p:anim calcmode="lin" valueType="num">
                                      <p:cBhvr>
                                        <p:cTn id="42" dur="750" fill="hold"/>
                                        <p:tgtEl>
                                          <p:spTgt spid="138">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141"/>
          <p:cNvPicPr/>
          <p:nvPr/>
        </p:nvPicPr>
        <p:blipFill>
          <a:blip r:embed="rId3">
            <a:extLst/>
          </a:blip>
          <a:stretch>
            <a:fillRect/>
          </a:stretch>
        </p:blipFill>
        <p:spPr>
          <a:xfrm>
            <a:off x="6705599" y="2578099"/>
            <a:ext cx="5702301" cy="6578601"/>
          </a:xfrm>
          <a:prstGeom prst="rect">
            <a:avLst/>
          </a:prstGeom>
        </p:spPr>
      </p:pic>
      <p:sp>
        <p:nvSpPr>
          <p:cNvPr id="143" name="Shape 143"/>
          <p:cNvSpPr>
            <a:spLocks noGrp="1"/>
          </p:cNvSpPr>
          <p:nvPr>
            <p:ph type="title"/>
          </p:nvPr>
        </p:nvSpPr>
        <p:spPr>
          <a:prstGeom prst="rect">
            <a:avLst/>
          </a:prstGeom>
        </p:spPr>
        <p:txBody>
          <a:bodyPr/>
          <a:lstStyle/>
          <a:p>
            <a:pPr lvl="0">
              <a:defRPr sz="1800">
                <a:solidFill>
                  <a:srgbClr val="000000"/>
                </a:solidFill>
              </a:defRPr>
            </a:pPr>
            <a:r>
              <a:rPr lang="en-US" sz="7000" dirty="0">
                <a:solidFill>
                  <a:srgbClr val="FFFFFF">
                    <a:alpha val="95000"/>
                  </a:srgbClr>
                </a:solidFill>
              </a:rPr>
              <a:t>Logging</a:t>
            </a:r>
            <a:endParaRPr sz="7000" dirty="0">
              <a:solidFill>
                <a:srgbClr val="FFFFFF">
                  <a:alpha val="95000"/>
                </a:srgbClr>
              </a:solidFill>
            </a:endParaRPr>
          </a:p>
        </p:txBody>
      </p:sp>
      <p:sp>
        <p:nvSpPr>
          <p:cNvPr id="144" name="Shape 144"/>
          <p:cNvSpPr/>
          <p:nvPr/>
        </p:nvSpPr>
        <p:spPr>
          <a:xfrm>
            <a:off x="603250" y="3550046"/>
            <a:ext cx="5702301" cy="1168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a:defRPr sz="1800">
                <a:solidFill>
                  <a:srgbClr val="000000"/>
                </a:solidFill>
              </a:defRPr>
            </a:pPr>
            <a:r>
              <a:rPr sz="3200" i="1">
                <a:solidFill>
                  <a:srgbClr val="546056"/>
                </a:solidFill>
              </a:rPr>
              <a:t>Log important activity</a:t>
            </a:r>
            <a:br>
              <a:rPr sz="3200" i="1">
                <a:solidFill>
                  <a:srgbClr val="546056"/>
                </a:solidFill>
              </a:rPr>
            </a:br>
            <a:r>
              <a:rPr sz="3200" i="1">
                <a:solidFill>
                  <a:srgbClr val="546056"/>
                </a:solidFill>
              </a:rPr>
              <a:t>for later review.</a:t>
            </a:r>
          </a:p>
        </p:txBody>
      </p:sp>
      <p:sp>
        <p:nvSpPr>
          <p:cNvPr id="145" name="Shape 145"/>
          <p:cNvSpPr/>
          <p:nvPr/>
        </p:nvSpPr>
        <p:spPr>
          <a:xfrm>
            <a:off x="1507827" y="6214957"/>
            <a:ext cx="4079876" cy="1701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228600" lvl="0" indent="-228600" algn="l">
              <a:buSzPct val="100000"/>
              <a:buChar char="•"/>
              <a:defRPr sz="1800">
                <a:solidFill>
                  <a:srgbClr val="000000"/>
                </a:solidFill>
              </a:defRPr>
            </a:pPr>
            <a:r>
              <a:rPr sz="3200">
                <a:solidFill>
                  <a:srgbClr val="546056"/>
                </a:solidFill>
              </a:rPr>
              <a:t>Authenticated users</a:t>
            </a:r>
          </a:p>
          <a:p>
            <a:pPr marL="228600" lvl="0" indent="-228600" algn="l">
              <a:buSzPct val="100000"/>
              <a:buChar char="•"/>
              <a:defRPr sz="1800">
                <a:solidFill>
                  <a:srgbClr val="000000"/>
                </a:solidFill>
              </a:defRPr>
            </a:pPr>
            <a:r>
              <a:rPr sz="3200">
                <a:solidFill>
                  <a:srgbClr val="546056"/>
                </a:solidFill>
              </a:rPr>
              <a:t>Client keys</a:t>
            </a:r>
          </a:p>
          <a:p>
            <a:pPr marL="228600" lvl="0" indent="-228600" algn="l">
              <a:buSzPct val="100000"/>
              <a:buChar char="•"/>
              <a:defRPr sz="1800">
                <a:solidFill>
                  <a:srgbClr val="000000"/>
                </a:solidFill>
              </a:defRPr>
            </a:pPr>
            <a:r>
              <a:rPr sz="3200">
                <a:solidFill>
                  <a:srgbClr val="546056"/>
                </a:solidFill>
              </a:rPr>
              <a:t>IP addresses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45">
                                            <p:bg/>
                                          </p:spTgt>
                                        </p:tgtEl>
                                        <p:attrNameLst>
                                          <p:attrName>style.visibility</p:attrName>
                                        </p:attrNameLst>
                                      </p:cBhvr>
                                      <p:to>
                                        <p:strVal val="visible"/>
                                      </p:to>
                                    </p:set>
                                    <p:anim calcmode="lin" valueType="num">
                                      <p:cBhvr>
                                        <p:cTn id="7" dur="750" fill="hold"/>
                                        <p:tgtEl>
                                          <p:spTgt spid="145">
                                            <p:bg/>
                                          </p:spTgt>
                                        </p:tgtEl>
                                        <p:attrNameLst>
                                          <p:attrName>ppt_w</p:attrName>
                                        </p:attrNameLst>
                                      </p:cBhvr>
                                      <p:tavLst>
                                        <p:tav tm="0">
                                          <p:val>
                                            <p:fltVal val="0"/>
                                          </p:val>
                                        </p:tav>
                                        <p:tav tm="100000">
                                          <p:val>
                                            <p:strVal val="#ppt_w"/>
                                          </p:val>
                                        </p:tav>
                                      </p:tavLst>
                                    </p:anim>
                                    <p:anim calcmode="lin" valueType="num">
                                      <p:cBhvr>
                                        <p:cTn id="8" dur="750" fill="hold"/>
                                        <p:tgtEl>
                                          <p:spTgt spid="145">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45">
                                            <p:txEl>
                                              <p:pRg st="0" end="0"/>
                                            </p:txEl>
                                          </p:spTgt>
                                        </p:tgtEl>
                                        <p:attrNameLst>
                                          <p:attrName>style.visibility</p:attrName>
                                        </p:attrNameLst>
                                      </p:cBhvr>
                                      <p:to>
                                        <p:strVal val="visible"/>
                                      </p:to>
                                    </p:set>
                                    <p:anim calcmode="lin" valueType="num">
                                      <p:cBhvr>
                                        <p:cTn id="11" dur="750" fill="hold"/>
                                        <p:tgtEl>
                                          <p:spTgt spid="145">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4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45">
                                            <p:txEl>
                                              <p:pRg st="1" end="1"/>
                                            </p:txEl>
                                          </p:spTgt>
                                        </p:tgtEl>
                                        <p:attrNameLst>
                                          <p:attrName>style.visibility</p:attrName>
                                        </p:attrNameLst>
                                      </p:cBhvr>
                                      <p:to>
                                        <p:strVal val="visible"/>
                                      </p:to>
                                    </p:set>
                                    <p:anim calcmode="lin" valueType="num">
                                      <p:cBhvr>
                                        <p:cTn id="17" dur="750" fill="hold"/>
                                        <p:tgtEl>
                                          <p:spTgt spid="145">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4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45">
                                            <p:txEl>
                                              <p:pRg st="2" end="2"/>
                                            </p:txEl>
                                          </p:spTgt>
                                        </p:tgtEl>
                                        <p:attrNameLst>
                                          <p:attrName>style.visibility</p:attrName>
                                        </p:attrNameLst>
                                      </p:cBhvr>
                                      <p:to>
                                        <p:strVal val="visible"/>
                                      </p:to>
                                    </p:set>
                                    <p:anim calcmode="lin" valueType="num">
                                      <p:cBhvr>
                                        <p:cTn id="23" dur="750" fill="hold"/>
                                        <p:tgtEl>
                                          <p:spTgt spid="145">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45">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ture 148"/>
          <p:cNvPicPr/>
          <p:nvPr/>
        </p:nvPicPr>
        <p:blipFill>
          <a:blip r:embed="rId3">
            <a:extLst/>
          </a:blip>
          <a:stretch>
            <a:fillRect/>
          </a:stretch>
        </p:blipFill>
        <p:spPr>
          <a:xfrm>
            <a:off x="6705600" y="2578099"/>
            <a:ext cx="5702300" cy="6578601"/>
          </a:xfrm>
          <a:prstGeom prst="rect">
            <a:avLst/>
          </a:prstGeom>
        </p:spPr>
      </p:pic>
      <p:sp>
        <p:nvSpPr>
          <p:cNvPr id="150" name="Shape 150"/>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Encryption</a:t>
            </a:r>
          </a:p>
        </p:txBody>
      </p:sp>
      <p:sp>
        <p:nvSpPr>
          <p:cNvPr id="151" name="Shape 151"/>
          <p:cNvSpPr/>
          <p:nvPr/>
        </p:nvSpPr>
        <p:spPr>
          <a:xfrm>
            <a:off x="603250" y="3550046"/>
            <a:ext cx="5702301" cy="1168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i="1"/>
            </a:lvl1pPr>
          </a:lstStyle>
          <a:p>
            <a:pPr lvl="0">
              <a:defRPr sz="1800" i="0">
                <a:solidFill>
                  <a:srgbClr val="000000"/>
                </a:solidFill>
              </a:defRPr>
            </a:pPr>
            <a:r>
              <a:rPr sz="3200" i="1">
                <a:solidFill>
                  <a:srgbClr val="546056"/>
                </a:solidFill>
              </a:rPr>
              <a:t>Encodes a document so that only authorized parties can read it.</a:t>
            </a:r>
          </a:p>
        </p:txBody>
      </p:sp>
      <p:sp>
        <p:nvSpPr>
          <p:cNvPr id="152" name="Shape 152"/>
          <p:cNvSpPr/>
          <p:nvPr/>
        </p:nvSpPr>
        <p:spPr>
          <a:xfrm>
            <a:off x="622812" y="5523683"/>
            <a:ext cx="5964422" cy="2768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228600" lvl="0" indent="-228600" algn="l">
              <a:buSzPct val="100000"/>
              <a:buChar char="•"/>
              <a:defRPr sz="1800">
                <a:solidFill>
                  <a:srgbClr val="000000"/>
                </a:solidFill>
              </a:defRPr>
            </a:pPr>
            <a:r>
              <a:rPr sz="3200">
                <a:solidFill>
                  <a:srgbClr val="546056"/>
                </a:solidFill>
              </a:rPr>
              <a:t>Symmetric: The same key encrypts and decrypts</a:t>
            </a:r>
          </a:p>
          <a:p>
            <a:pPr marL="228600" lvl="0" indent="-228600" algn="l">
              <a:buSzPct val="100000"/>
              <a:buChar char="•"/>
              <a:defRPr sz="1800">
                <a:solidFill>
                  <a:srgbClr val="000000"/>
                </a:solidFill>
              </a:defRPr>
            </a:pPr>
            <a:r>
              <a:rPr sz="3200">
                <a:solidFill>
                  <a:srgbClr val="546056"/>
                </a:solidFill>
              </a:rPr>
              <a:t>Asymmetric: There are two keys, and each decrypts what the other encrypts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
                                            <p:bg/>
                                          </p:spTgt>
                                        </p:tgtEl>
                                        <p:attrNameLst>
                                          <p:attrName>style.visibility</p:attrName>
                                        </p:attrNameLst>
                                      </p:cBhvr>
                                      <p:to>
                                        <p:strVal val="visible"/>
                                      </p:to>
                                    </p:set>
                                    <p:anim calcmode="lin" valueType="num">
                                      <p:cBhvr>
                                        <p:cTn id="7" dur="750" fill="hold"/>
                                        <p:tgtEl>
                                          <p:spTgt spid="152">
                                            <p:bg/>
                                          </p:spTgt>
                                        </p:tgtEl>
                                        <p:attrNameLst>
                                          <p:attrName>ppt_w</p:attrName>
                                        </p:attrNameLst>
                                      </p:cBhvr>
                                      <p:tavLst>
                                        <p:tav tm="0">
                                          <p:val>
                                            <p:fltVal val="0"/>
                                          </p:val>
                                        </p:tav>
                                        <p:tav tm="100000">
                                          <p:val>
                                            <p:strVal val="#ppt_w"/>
                                          </p:val>
                                        </p:tav>
                                      </p:tavLst>
                                    </p:anim>
                                    <p:anim calcmode="lin" valueType="num">
                                      <p:cBhvr>
                                        <p:cTn id="8" dur="750" fill="hold"/>
                                        <p:tgtEl>
                                          <p:spTgt spid="152">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52">
                                            <p:txEl>
                                              <p:pRg st="0" end="0"/>
                                            </p:txEl>
                                          </p:spTgt>
                                        </p:tgtEl>
                                        <p:attrNameLst>
                                          <p:attrName>style.visibility</p:attrName>
                                        </p:attrNameLst>
                                      </p:cBhvr>
                                      <p:to>
                                        <p:strVal val="visible"/>
                                      </p:to>
                                    </p:set>
                                    <p:anim calcmode="lin" valueType="num">
                                      <p:cBhvr>
                                        <p:cTn id="11" dur="750" fill="hold"/>
                                        <p:tgtEl>
                                          <p:spTgt spid="152">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5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52">
                                            <p:txEl>
                                              <p:pRg st="1" end="1"/>
                                            </p:txEl>
                                          </p:spTgt>
                                        </p:tgtEl>
                                        <p:attrNameLst>
                                          <p:attrName>style.visibility</p:attrName>
                                        </p:attrNameLst>
                                      </p:cBhvr>
                                      <p:to>
                                        <p:strVal val="visible"/>
                                      </p:to>
                                    </p:set>
                                    <p:anim calcmode="lin" valueType="num">
                                      <p:cBhvr>
                                        <p:cTn id="17" dur="750" fill="hold"/>
                                        <p:tgtEl>
                                          <p:spTgt spid="152">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52">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Symmetric Ciphers</a:t>
            </a:r>
          </a:p>
        </p:txBody>
      </p:sp>
      <p:sp>
        <p:nvSpPr>
          <p:cNvPr id="157" name="Shape 157"/>
          <p:cNvSpPr>
            <a:spLocks noGrp="1"/>
          </p:cNvSpPr>
          <p:nvPr>
            <p:ph type="body" idx="1"/>
          </p:nvPr>
        </p:nvSpPr>
        <p:spPr>
          <a:prstGeom prst="rect">
            <a:avLst/>
          </a:prstGeom>
        </p:spPr>
        <p:txBody>
          <a:bodyPr/>
          <a:lstStyle/>
          <a:p>
            <a:pPr lvl="0">
              <a:buBlip>
                <a:blip r:embed="rId3"/>
              </a:buBlip>
              <a:defRPr sz="1800">
                <a:solidFill>
                  <a:srgbClr val="000000"/>
                </a:solidFill>
              </a:defRPr>
            </a:pPr>
            <a:r>
              <a:rPr sz="4300">
                <a:solidFill>
                  <a:srgbClr val="546056"/>
                </a:solidFill>
              </a:rPr>
              <a:t>DES, 3DES, AES (formerly known as Rijndael)</a:t>
            </a:r>
          </a:p>
          <a:p>
            <a:pPr lvl="0">
              <a:buBlip>
                <a:blip r:embed="rId3"/>
              </a:buBlip>
              <a:defRPr sz="1800">
                <a:solidFill>
                  <a:srgbClr val="000000"/>
                </a:solidFill>
              </a:defRPr>
            </a:pPr>
            <a:r>
              <a:rPr sz="4300">
                <a:solidFill>
                  <a:srgbClr val="546056"/>
                </a:solidFill>
              </a:rPr>
              <a:t>Generally take a block (128 bits) of data, XOR it against a key, mutate the block and key and XOR again… for 10 or 15 rounds.</a:t>
            </a:r>
          </a:p>
          <a:p>
            <a:pPr lvl="0">
              <a:buBlip>
                <a:blip r:embed="rId3"/>
              </a:buBlip>
              <a:defRPr sz="1800">
                <a:solidFill>
                  <a:srgbClr val="000000"/>
                </a:solidFill>
              </a:defRPr>
            </a:pPr>
            <a:r>
              <a:rPr sz="4300">
                <a:solidFill>
                  <a:srgbClr val="546056"/>
                </a:solidFill>
              </a:rPr>
              <a:t>Around 200,000,000 blocks a second on modern hardware.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7">
                                            <p:bg/>
                                          </p:spTgt>
                                        </p:tgtEl>
                                        <p:attrNameLst>
                                          <p:attrName>style.visibility</p:attrName>
                                        </p:attrNameLst>
                                      </p:cBhvr>
                                      <p:to>
                                        <p:strVal val="visible"/>
                                      </p:to>
                                    </p:set>
                                    <p:anim calcmode="lin" valueType="num">
                                      <p:cBhvr>
                                        <p:cTn id="7" dur="750" fill="hold"/>
                                        <p:tgtEl>
                                          <p:spTgt spid="157">
                                            <p:bg/>
                                          </p:spTgt>
                                        </p:tgtEl>
                                        <p:attrNameLst>
                                          <p:attrName>ppt_w</p:attrName>
                                        </p:attrNameLst>
                                      </p:cBhvr>
                                      <p:tavLst>
                                        <p:tav tm="0">
                                          <p:val>
                                            <p:fltVal val="0"/>
                                          </p:val>
                                        </p:tav>
                                        <p:tav tm="100000">
                                          <p:val>
                                            <p:strVal val="#ppt_w"/>
                                          </p:val>
                                        </p:tav>
                                      </p:tavLst>
                                    </p:anim>
                                    <p:anim calcmode="lin" valueType="num">
                                      <p:cBhvr>
                                        <p:cTn id="8" dur="750" fill="hold"/>
                                        <p:tgtEl>
                                          <p:spTgt spid="157">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57">
                                            <p:txEl>
                                              <p:pRg st="0" end="0"/>
                                            </p:txEl>
                                          </p:spTgt>
                                        </p:tgtEl>
                                        <p:attrNameLst>
                                          <p:attrName>style.visibility</p:attrName>
                                        </p:attrNameLst>
                                      </p:cBhvr>
                                      <p:to>
                                        <p:strVal val="visible"/>
                                      </p:to>
                                    </p:set>
                                    <p:anim calcmode="lin" valueType="num">
                                      <p:cBhvr>
                                        <p:cTn id="11" dur="750" fill="hold"/>
                                        <p:tgtEl>
                                          <p:spTgt spid="157">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5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57">
                                            <p:txEl>
                                              <p:pRg st="1" end="1"/>
                                            </p:txEl>
                                          </p:spTgt>
                                        </p:tgtEl>
                                        <p:attrNameLst>
                                          <p:attrName>style.visibility</p:attrName>
                                        </p:attrNameLst>
                                      </p:cBhvr>
                                      <p:to>
                                        <p:strVal val="visible"/>
                                      </p:to>
                                    </p:set>
                                    <p:anim calcmode="lin" valueType="num">
                                      <p:cBhvr>
                                        <p:cTn id="17" dur="750" fill="hold"/>
                                        <p:tgtEl>
                                          <p:spTgt spid="157">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5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57">
                                            <p:txEl>
                                              <p:pRg st="2" end="2"/>
                                            </p:txEl>
                                          </p:spTgt>
                                        </p:tgtEl>
                                        <p:attrNameLst>
                                          <p:attrName>style.visibility</p:attrName>
                                        </p:attrNameLst>
                                      </p:cBhvr>
                                      <p:to>
                                        <p:strVal val="visible"/>
                                      </p:to>
                                    </p:set>
                                    <p:anim calcmode="lin" valueType="num">
                                      <p:cBhvr>
                                        <p:cTn id="23" dur="750" fill="hold"/>
                                        <p:tgtEl>
                                          <p:spTgt spid="157">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5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Symmetric Key Size</a:t>
            </a:r>
          </a:p>
        </p:txBody>
      </p:sp>
      <p:sp>
        <p:nvSpPr>
          <p:cNvPr id="162" name="Shape 162"/>
          <p:cNvSpPr>
            <a:spLocks noGrp="1"/>
          </p:cNvSpPr>
          <p:nvPr>
            <p:ph type="body" idx="1"/>
          </p:nvPr>
        </p:nvSpPr>
        <p:spPr>
          <a:prstGeom prst="rect">
            <a:avLst/>
          </a:prstGeom>
        </p:spPr>
        <p:txBody>
          <a:bodyPr/>
          <a:lstStyle/>
          <a:p>
            <a:pPr marL="512063" lvl="0" indent="-512063" defTabSz="560831">
              <a:spcBef>
                <a:spcPts val="4000"/>
              </a:spcBef>
              <a:buBlip>
                <a:blip r:embed="rId3"/>
              </a:buBlip>
              <a:defRPr sz="1800">
                <a:solidFill>
                  <a:srgbClr val="000000"/>
                </a:solidFill>
              </a:defRPr>
            </a:pPr>
            <a:r>
              <a:rPr sz="4128">
                <a:solidFill>
                  <a:srgbClr val="546056"/>
                </a:solidFill>
              </a:rPr>
              <a:t>A cipher is considered secure if there is no better attack than brute force.</a:t>
            </a:r>
          </a:p>
          <a:p>
            <a:pPr marL="512063" lvl="0" indent="-512063" defTabSz="560831">
              <a:spcBef>
                <a:spcPts val="900"/>
              </a:spcBef>
              <a:buBlip>
                <a:blip r:embed="rId3"/>
              </a:buBlip>
              <a:defRPr sz="1800">
                <a:solidFill>
                  <a:srgbClr val="000000"/>
                </a:solidFill>
              </a:defRPr>
            </a:pPr>
            <a:r>
              <a:rPr sz="4128">
                <a:solidFill>
                  <a:srgbClr val="546056"/>
                </a:solidFill>
              </a:rPr>
              <a:t>There are 18,500,000,000,000,000,000 64-bit keys.</a:t>
            </a:r>
          </a:p>
          <a:p>
            <a:pPr marL="1024127" lvl="1" indent="-512063" defTabSz="560831">
              <a:spcBef>
                <a:spcPts val="900"/>
              </a:spcBef>
              <a:buBlip>
                <a:blip r:embed="rId3"/>
              </a:buBlip>
              <a:defRPr sz="1800">
                <a:solidFill>
                  <a:srgbClr val="000000"/>
                </a:solidFill>
              </a:defRPr>
            </a:pPr>
            <a:r>
              <a:rPr sz="4128">
                <a:solidFill>
                  <a:srgbClr val="546056"/>
                </a:solidFill>
              </a:rPr>
              <a:t>At 200M a second, that’d take 2,933 years.</a:t>
            </a:r>
          </a:p>
          <a:p>
            <a:pPr marL="1024127" lvl="1" indent="-512063" defTabSz="560831">
              <a:spcBef>
                <a:spcPts val="900"/>
              </a:spcBef>
              <a:buBlip>
                <a:blip r:embed="rId3"/>
              </a:buBlip>
              <a:defRPr sz="1800">
                <a:solidFill>
                  <a:srgbClr val="000000"/>
                </a:solidFill>
              </a:defRPr>
            </a:pPr>
            <a:r>
              <a:rPr sz="4128" i="1">
                <a:solidFill>
                  <a:srgbClr val="546056"/>
                </a:solidFill>
              </a:rPr>
              <a:t>Or </a:t>
            </a:r>
            <a:r>
              <a:rPr sz="4128">
                <a:solidFill>
                  <a:srgbClr val="546056"/>
                </a:solidFill>
              </a:rPr>
              <a:t>it’d take 1M computers one day.</a:t>
            </a:r>
          </a:p>
          <a:p>
            <a:pPr marL="512063" lvl="0" indent="-512063" defTabSz="560831">
              <a:spcBef>
                <a:spcPts val="900"/>
              </a:spcBef>
              <a:buBlip>
                <a:blip r:embed="rId3"/>
              </a:buBlip>
              <a:defRPr sz="1800">
                <a:solidFill>
                  <a:srgbClr val="000000"/>
                </a:solidFill>
              </a:defRPr>
            </a:pPr>
            <a:r>
              <a:rPr sz="4128">
                <a:solidFill>
                  <a:srgbClr val="546056"/>
                </a:solidFill>
              </a:rPr>
              <a:t>So we use 128-bit keys.</a:t>
            </a:r>
          </a:p>
          <a:p>
            <a:pPr marL="1024127" lvl="1" indent="-512063" defTabSz="560831">
              <a:spcBef>
                <a:spcPts val="900"/>
              </a:spcBef>
              <a:buBlip>
                <a:blip r:embed="rId3"/>
              </a:buBlip>
              <a:defRPr sz="1800">
                <a:solidFill>
                  <a:srgbClr val="000000"/>
                </a:solidFill>
              </a:defRPr>
            </a:pPr>
            <a:r>
              <a:rPr sz="4128">
                <a:solidFill>
                  <a:srgbClr val="546056"/>
                </a:solidFill>
              </a:rPr>
              <a:t>When quantum computing gets solved, we’ll have to switch to 256-bit keys.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62">
                                            <p:bg/>
                                          </p:spTgt>
                                        </p:tgtEl>
                                        <p:attrNameLst>
                                          <p:attrName>style.visibility</p:attrName>
                                        </p:attrNameLst>
                                      </p:cBhvr>
                                      <p:to>
                                        <p:strVal val="visible"/>
                                      </p:to>
                                    </p:set>
                                    <p:anim calcmode="lin" valueType="num">
                                      <p:cBhvr>
                                        <p:cTn id="7" dur="750" fill="hold"/>
                                        <p:tgtEl>
                                          <p:spTgt spid="162">
                                            <p:bg/>
                                          </p:spTgt>
                                        </p:tgtEl>
                                        <p:attrNameLst>
                                          <p:attrName>ppt_w</p:attrName>
                                        </p:attrNameLst>
                                      </p:cBhvr>
                                      <p:tavLst>
                                        <p:tav tm="0">
                                          <p:val>
                                            <p:fltVal val="0"/>
                                          </p:val>
                                        </p:tav>
                                        <p:tav tm="100000">
                                          <p:val>
                                            <p:strVal val="#ppt_w"/>
                                          </p:val>
                                        </p:tav>
                                      </p:tavLst>
                                    </p:anim>
                                    <p:anim calcmode="lin" valueType="num">
                                      <p:cBhvr>
                                        <p:cTn id="8" dur="750" fill="hold"/>
                                        <p:tgtEl>
                                          <p:spTgt spid="162">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62">
                                            <p:txEl>
                                              <p:pRg st="0" end="0"/>
                                            </p:txEl>
                                          </p:spTgt>
                                        </p:tgtEl>
                                        <p:attrNameLst>
                                          <p:attrName>style.visibility</p:attrName>
                                        </p:attrNameLst>
                                      </p:cBhvr>
                                      <p:to>
                                        <p:strVal val="visible"/>
                                      </p:to>
                                    </p:set>
                                    <p:anim calcmode="lin" valueType="num">
                                      <p:cBhvr>
                                        <p:cTn id="11" dur="750" fill="hold"/>
                                        <p:tgtEl>
                                          <p:spTgt spid="162">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6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62">
                                            <p:txEl>
                                              <p:pRg st="1" end="1"/>
                                            </p:txEl>
                                          </p:spTgt>
                                        </p:tgtEl>
                                        <p:attrNameLst>
                                          <p:attrName>style.visibility</p:attrName>
                                        </p:attrNameLst>
                                      </p:cBhvr>
                                      <p:to>
                                        <p:strVal val="visible"/>
                                      </p:to>
                                    </p:set>
                                    <p:anim calcmode="lin" valueType="num">
                                      <p:cBhvr>
                                        <p:cTn id="17" dur="750" fill="hold"/>
                                        <p:tgtEl>
                                          <p:spTgt spid="162">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6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62">
                                            <p:txEl>
                                              <p:pRg st="2" end="2"/>
                                            </p:txEl>
                                          </p:spTgt>
                                        </p:tgtEl>
                                        <p:attrNameLst>
                                          <p:attrName>style.visibility</p:attrName>
                                        </p:attrNameLst>
                                      </p:cBhvr>
                                      <p:to>
                                        <p:strVal val="visible"/>
                                      </p:to>
                                    </p:set>
                                    <p:anim calcmode="lin" valueType="num">
                                      <p:cBhvr>
                                        <p:cTn id="23" dur="750" fill="hold"/>
                                        <p:tgtEl>
                                          <p:spTgt spid="162">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6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162">
                                            <p:txEl>
                                              <p:pRg st="3" end="3"/>
                                            </p:txEl>
                                          </p:spTgt>
                                        </p:tgtEl>
                                        <p:attrNameLst>
                                          <p:attrName>style.visibility</p:attrName>
                                        </p:attrNameLst>
                                      </p:cBhvr>
                                      <p:to>
                                        <p:strVal val="visible"/>
                                      </p:to>
                                    </p:set>
                                    <p:anim calcmode="lin" valueType="num">
                                      <p:cBhvr>
                                        <p:cTn id="29" dur="750" fill="hold"/>
                                        <p:tgtEl>
                                          <p:spTgt spid="162">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6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iterate>
                                    <p:tmAbs val="0"/>
                                  </p:iterate>
                                  <p:childTnLst>
                                    <p:set>
                                      <p:cBhvr>
                                        <p:cTn id="34" fill="hold"/>
                                        <p:tgtEl>
                                          <p:spTgt spid="162">
                                            <p:txEl>
                                              <p:pRg st="4" end="4"/>
                                            </p:txEl>
                                          </p:spTgt>
                                        </p:tgtEl>
                                        <p:attrNameLst>
                                          <p:attrName>style.visibility</p:attrName>
                                        </p:attrNameLst>
                                      </p:cBhvr>
                                      <p:to>
                                        <p:strVal val="visible"/>
                                      </p:to>
                                    </p:set>
                                    <p:anim calcmode="lin" valueType="num">
                                      <p:cBhvr>
                                        <p:cTn id="35" dur="750" fill="hold"/>
                                        <p:tgtEl>
                                          <p:spTgt spid="162">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62">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iterate>
                                    <p:tmAbs val="0"/>
                                  </p:iterate>
                                  <p:childTnLst>
                                    <p:set>
                                      <p:cBhvr>
                                        <p:cTn id="40" fill="hold"/>
                                        <p:tgtEl>
                                          <p:spTgt spid="162">
                                            <p:txEl>
                                              <p:pRg st="5" end="5"/>
                                            </p:txEl>
                                          </p:spTgt>
                                        </p:tgtEl>
                                        <p:attrNameLst>
                                          <p:attrName>style.visibility</p:attrName>
                                        </p:attrNameLst>
                                      </p:cBhvr>
                                      <p:to>
                                        <p:strVal val="visible"/>
                                      </p:to>
                                    </p:set>
                                    <p:anim calcmode="lin" valueType="num">
                                      <p:cBhvr>
                                        <p:cTn id="41" dur="750" fill="hold"/>
                                        <p:tgtEl>
                                          <p:spTgt spid="162">
                                            <p:txEl>
                                              <p:pRg st="5" end="5"/>
                                            </p:txEl>
                                          </p:spTgt>
                                        </p:tgtEl>
                                        <p:attrNameLst>
                                          <p:attrName>ppt_w</p:attrName>
                                        </p:attrNameLst>
                                      </p:cBhvr>
                                      <p:tavLst>
                                        <p:tav tm="0">
                                          <p:val>
                                            <p:fltVal val="0"/>
                                          </p:val>
                                        </p:tav>
                                        <p:tav tm="100000">
                                          <p:val>
                                            <p:strVal val="#ppt_w"/>
                                          </p:val>
                                        </p:tav>
                                      </p:tavLst>
                                    </p:anim>
                                    <p:anim calcmode="lin" valueType="num">
                                      <p:cBhvr>
                                        <p:cTn id="42" dur="750" fill="hold"/>
                                        <p:tgtEl>
                                          <p:spTgt spid="162">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p:nvPr/>
        </p:nvPicPr>
        <p:blipFill>
          <a:blip r:embed="rId3">
            <a:extLst/>
          </a:blip>
          <a:stretch>
            <a:fillRect/>
          </a:stretch>
        </p:blipFill>
        <p:spPr>
          <a:xfrm>
            <a:off x="355600" y="355600"/>
            <a:ext cx="12293600" cy="6070600"/>
          </a:xfrm>
          <a:prstGeom prst="rect">
            <a:avLst/>
          </a:prstGeom>
        </p:spPr>
      </p:pic>
      <p:sp>
        <p:nvSpPr>
          <p:cNvPr id="39" name="Shape 39"/>
          <p:cNvSpPr>
            <a:spLocks noGrp="1"/>
          </p:cNvSpPr>
          <p:nvPr>
            <p:ph type="title"/>
          </p:nvPr>
        </p:nvSpPr>
        <p:spPr>
          <a:prstGeom prst="rect">
            <a:avLst/>
          </a:prstGeom>
        </p:spPr>
        <p:txBody>
          <a:bodyPr/>
          <a:lstStyle/>
          <a:p>
            <a:pPr lvl="0">
              <a:defRPr sz="1800">
                <a:solidFill>
                  <a:srgbClr val="000000"/>
                </a:solidFill>
              </a:defRPr>
            </a:pPr>
            <a:r>
              <a:rPr sz="7000">
                <a:solidFill>
                  <a:srgbClr val="546056"/>
                </a:solidFill>
              </a:rPr>
              <a:t>Sometimes it’s self-evident</a:t>
            </a:r>
          </a:p>
        </p:txBody>
      </p:sp>
      <p:sp>
        <p:nvSpPr>
          <p:cNvPr id="40" name="Shape 40"/>
          <p:cNvSpPr>
            <a:spLocks noGrp="1"/>
          </p:cNvSpPr>
          <p:nvPr>
            <p:ph type="body" idx="1"/>
          </p:nvPr>
        </p:nvSpPr>
        <p:spPr>
          <a:prstGeom prst="rect">
            <a:avLst/>
          </a:prstGeom>
        </p:spPr>
        <p:txBody>
          <a:bodyPr/>
          <a:lstStyle/>
          <a:p>
            <a:pPr lvl="0"/>
            <a:endParaRPr/>
          </a:p>
        </p:txBody>
      </p:sp>
      <p:grpSp>
        <p:nvGrpSpPr>
          <p:cNvPr id="44" name="Group 44"/>
          <p:cNvGrpSpPr/>
          <p:nvPr/>
        </p:nvGrpSpPr>
        <p:grpSpPr>
          <a:xfrm>
            <a:off x="395884" y="3484781"/>
            <a:ext cx="5545659" cy="1464978"/>
            <a:chOff x="-50800" y="0"/>
            <a:chExt cx="5545658" cy="1464977"/>
          </a:xfrm>
        </p:grpSpPr>
        <p:pic>
          <p:nvPicPr>
            <p:cNvPr id="41" name="Picture 40"/>
            <p:cNvPicPr/>
            <p:nvPr/>
          </p:nvPicPr>
          <p:blipFill>
            <a:blip r:embed="rId4">
              <a:extLst/>
            </a:blip>
            <a:stretch>
              <a:fillRect/>
            </a:stretch>
          </p:blipFill>
          <p:spPr>
            <a:xfrm>
              <a:off x="-50800" y="466526"/>
              <a:ext cx="2808525" cy="998452"/>
            </a:xfrm>
            <a:prstGeom prst="rect">
              <a:avLst/>
            </a:prstGeom>
            <a:effectLst/>
          </p:spPr>
        </p:pic>
        <p:sp>
          <p:nvSpPr>
            <p:cNvPr id="43" name="Shape 43"/>
            <p:cNvSpPr/>
            <p:nvPr/>
          </p:nvSpPr>
          <p:spPr>
            <a:xfrm>
              <a:off x="1195857" y="0"/>
              <a:ext cx="4299002" cy="571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solidFill>
                    <a:srgbClr val="3D8638"/>
                  </a:solidFill>
                  <a:latin typeface="Marker Felt"/>
                  <a:ea typeface="Marker Felt"/>
                  <a:cs typeface="Marker Felt"/>
                  <a:sym typeface="Marker Felt"/>
                </a:defRPr>
              </a:lvl1pPr>
            </a:lstStyle>
            <a:p>
              <a:pPr lvl="0">
                <a:defRPr sz="1800" b="0">
                  <a:solidFill>
                    <a:srgbClr val="000000"/>
                  </a:solidFill>
                </a:defRPr>
              </a:pPr>
              <a:r>
                <a:rPr sz="3200" b="1">
                  <a:solidFill>
                    <a:srgbClr val="3D8638"/>
                  </a:solidFill>
                </a:rPr>
                <a:t>“Make this not happen”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Asymmetric Ciphers</a:t>
            </a:r>
          </a:p>
        </p:txBody>
      </p:sp>
      <p:sp>
        <p:nvSpPr>
          <p:cNvPr id="167" name="Shape 167"/>
          <p:cNvSpPr>
            <a:spLocks noGrp="1"/>
          </p:cNvSpPr>
          <p:nvPr>
            <p:ph type="body" idx="1"/>
          </p:nvPr>
        </p:nvSpPr>
        <p:spPr>
          <a:prstGeom prst="rect">
            <a:avLst/>
          </a:prstGeom>
        </p:spPr>
        <p:txBody>
          <a:bodyPr/>
          <a:lstStyle/>
          <a:p>
            <a:pPr lvl="0">
              <a:buBlip>
                <a:blip r:embed="rId3"/>
              </a:buBlip>
              <a:defRPr sz="1800">
                <a:solidFill>
                  <a:srgbClr val="000000"/>
                </a:solidFill>
              </a:defRPr>
            </a:pPr>
            <a:r>
              <a:rPr sz="4300">
                <a:solidFill>
                  <a:srgbClr val="546056"/>
                </a:solidFill>
              </a:rPr>
              <a:t>RSA, Elliptic Curve Cryptography</a:t>
            </a:r>
          </a:p>
          <a:p>
            <a:pPr lvl="0">
              <a:buBlip>
                <a:blip r:embed="rId3"/>
              </a:buBlip>
              <a:defRPr sz="1800">
                <a:solidFill>
                  <a:srgbClr val="000000"/>
                </a:solidFill>
              </a:defRPr>
            </a:pPr>
            <a:r>
              <a:rPr sz="4300">
                <a:solidFill>
                  <a:srgbClr val="546056"/>
                </a:solidFill>
              </a:rPr>
              <a:t>Encryption and decryption involve raising very large numbers to the power of other very large numbers… not cheap, and not suitable for large data.</a:t>
            </a:r>
          </a:p>
          <a:p>
            <a:pPr lvl="0">
              <a:buBlip>
                <a:blip r:embed="rId3"/>
              </a:buBlip>
              <a:defRPr sz="1800">
                <a:solidFill>
                  <a:srgbClr val="000000"/>
                </a:solidFill>
              </a:defRPr>
            </a:pPr>
            <a:r>
              <a:rPr sz="4300">
                <a:solidFill>
                  <a:srgbClr val="546056"/>
                </a:solidFill>
              </a:rPr>
              <a:t>Around 1,500 blocks a second on modern hardware.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67">
                                            <p:bg/>
                                          </p:spTgt>
                                        </p:tgtEl>
                                        <p:attrNameLst>
                                          <p:attrName>style.visibility</p:attrName>
                                        </p:attrNameLst>
                                      </p:cBhvr>
                                      <p:to>
                                        <p:strVal val="visible"/>
                                      </p:to>
                                    </p:set>
                                    <p:anim calcmode="lin" valueType="num">
                                      <p:cBhvr>
                                        <p:cTn id="7" dur="750" fill="hold"/>
                                        <p:tgtEl>
                                          <p:spTgt spid="167">
                                            <p:bg/>
                                          </p:spTgt>
                                        </p:tgtEl>
                                        <p:attrNameLst>
                                          <p:attrName>ppt_w</p:attrName>
                                        </p:attrNameLst>
                                      </p:cBhvr>
                                      <p:tavLst>
                                        <p:tav tm="0">
                                          <p:val>
                                            <p:fltVal val="0"/>
                                          </p:val>
                                        </p:tav>
                                        <p:tav tm="100000">
                                          <p:val>
                                            <p:strVal val="#ppt_w"/>
                                          </p:val>
                                        </p:tav>
                                      </p:tavLst>
                                    </p:anim>
                                    <p:anim calcmode="lin" valueType="num">
                                      <p:cBhvr>
                                        <p:cTn id="8" dur="750" fill="hold"/>
                                        <p:tgtEl>
                                          <p:spTgt spid="167">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67">
                                            <p:txEl>
                                              <p:pRg st="0" end="0"/>
                                            </p:txEl>
                                          </p:spTgt>
                                        </p:tgtEl>
                                        <p:attrNameLst>
                                          <p:attrName>style.visibility</p:attrName>
                                        </p:attrNameLst>
                                      </p:cBhvr>
                                      <p:to>
                                        <p:strVal val="visible"/>
                                      </p:to>
                                    </p:set>
                                    <p:anim calcmode="lin" valueType="num">
                                      <p:cBhvr>
                                        <p:cTn id="11" dur="750" fill="hold"/>
                                        <p:tgtEl>
                                          <p:spTgt spid="167">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6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67">
                                            <p:txEl>
                                              <p:pRg st="1" end="1"/>
                                            </p:txEl>
                                          </p:spTgt>
                                        </p:tgtEl>
                                        <p:attrNameLst>
                                          <p:attrName>style.visibility</p:attrName>
                                        </p:attrNameLst>
                                      </p:cBhvr>
                                      <p:to>
                                        <p:strVal val="visible"/>
                                      </p:to>
                                    </p:set>
                                    <p:anim calcmode="lin" valueType="num">
                                      <p:cBhvr>
                                        <p:cTn id="17" dur="750" fill="hold"/>
                                        <p:tgtEl>
                                          <p:spTgt spid="167">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6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67">
                                            <p:txEl>
                                              <p:pRg st="2" end="2"/>
                                            </p:txEl>
                                          </p:spTgt>
                                        </p:tgtEl>
                                        <p:attrNameLst>
                                          <p:attrName>style.visibility</p:attrName>
                                        </p:attrNameLst>
                                      </p:cBhvr>
                                      <p:to>
                                        <p:strVal val="visible"/>
                                      </p:to>
                                    </p:set>
                                    <p:anim calcmode="lin" valueType="num">
                                      <p:cBhvr>
                                        <p:cTn id="23" dur="750" fill="hold"/>
                                        <p:tgtEl>
                                          <p:spTgt spid="167">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6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Asymmetric Key Size</a:t>
            </a:r>
          </a:p>
        </p:txBody>
      </p:sp>
      <p:sp>
        <p:nvSpPr>
          <p:cNvPr id="172" name="Shape 172"/>
          <p:cNvSpPr>
            <a:spLocks noGrp="1"/>
          </p:cNvSpPr>
          <p:nvPr>
            <p:ph type="body" idx="1"/>
          </p:nvPr>
        </p:nvSpPr>
        <p:spPr>
          <a:prstGeom prst="rect">
            <a:avLst/>
          </a:prstGeom>
        </p:spPr>
        <p:txBody>
          <a:bodyPr/>
          <a:lstStyle/>
          <a:p>
            <a:pPr marL="368045" lvl="0" indent="-368045" defTabSz="403097">
              <a:spcBef>
                <a:spcPts val="2800"/>
              </a:spcBef>
              <a:buBlip>
                <a:blip r:embed="rId3"/>
              </a:buBlip>
              <a:defRPr sz="1800">
                <a:solidFill>
                  <a:srgbClr val="000000"/>
                </a:solidFill>
              </a:defRPr>
            </a:pPr>
            <a:r>
              <a:rPr sz="2967">
                <a:solidFill>
                  <a:srgbClr val="546056"/>
                </a:solidFill>
              </a:rPr>
              <a:t>An RSA key is derived from two prime numbers multiplied together. A “2048-bit key” is a pair of roughly-1024-bit primes… and if you know one you automatically know the other.</a:t>
            </a:r>
          </a:p>
          <a:p>
            <a:pPr marL="368045" lvl="0" indent="-368045" defTabSz="403097">
              <a:spcBef>
                <a:spcPts val="600"/>
              </a:spcBef>
              <a:buBlip>
                <a:blip r:embed="rId3"/>
              </a:buBlip>
              <a:defRPr sz="1800">
                <a:solidFill>
                  <a:srgbClr val="000000"/>
                </a:solidFill>
              </a:defRPr>
            </a:pPr>
            <a:r>
              <a:rPr sz="2967">
                <a:solidFill>
                  <a:srgbClr val="546056"/>
                </a:solidFill>
              </a:rPr>
              <a:t>There are a lot of 2048-bit numbers… but there’s not </a:t>
            </a:r>
            <a:r>
              <a:rPr sz="2967" i="1">
                <a:solidFill>
                  <a:srgbClr val="546056"/>
                </a:solidFill>
              </a:rPr>
              <a:t>remotely </a:t>
            </a:r>
            <a:r>
              <a:rPr sz="2967">
                <a:solidFill>
                  <a:srgbClr val="546056"/>
                </a:solidFill>
              </a:rPr>
              <a:t>as many 1024-bit primes.</a:t>
            </a:r>
          </a:p>
          <a:p>
            <a:pPr marL="736091" lvl="1" indent="-368045" defTabSz="403097">
              <a:spcBef>
                <a:spcPts val="600"/>
              </a:spcBef>
              <a:buBlip>
                <a:blip r:embed="rId3"/>
              </a:buBlip>
              <a:defRPr sz="1800">
                <a:solidFill>
                  <a:srgbClr val="000000"/>
                </a:solidFill>
              </a:defRPr>
            </a:pPr>
            <a:r>
              <a:rPr sz="2967">
                <a:solidFill>
                  <a:srgbClr val="546056"/>
                </a:solidFill>
              </a:rPr>
              <a:t>There’s about as many 1,624-bit primes as there are 128-bit numbers.</a:t>
            </a:r>
          </a:p>
          <a:p>
            <a:pPr marL="368045" lvl="0" indent="-368045" defTabSz="403097">
              <a:spcBef>
                <a:spcPts val="600"/>
              </a:spcBef>
              <a:buBlip>
                <a:blip r:embed="rId3"/>
              </a:buBlip>
              <a:defRPr sz="1800">
                <a:solidFill>
                  <a:srgbClr val="000000"/>
                </a:solidFill>
              </a:defRPr>
            </a:pPr>
            <a:r>
              <a:rPr sz="2967">
                <a:solidFill>
                  <a:srgbClr val="546056"/>
                </a:solidFill>
              </a:rPr>
              <a:t>1024-bit keys are a few years away from being completely cracked. 2048-bit RSA keys are okay for now, but the cool kids use 4096 bits.</a:t>
            </a:r>
          </a:p>
          <a:p>
            <a:pPr marL="736091" lvl="1" indent="-368045" defTabSz="403097">
              <a:spcBef>
                <a:spcPts val="600"/>
              </a:spcBef>
              <a:buBlip>
                <a:blip r:embed="rId3"/>
              </a:buBlip>
              <a:defRPr sz="1800">
                <a:solidFill>
                  <a:srgbClr val="000000"/>
                </a:solidFill>
              </a:defRPr>
            </a:pPr>
            <a:r>
              <a:rPr sz="2967">
                <a:solidFill>
                  <a:srgbClr val="546056"/>
                </a:solidFill>
              </a:rPr>
              <a:t>Constant risk that someone will discover a mathematical “trap door” to factor large numbers quickly…</a:t>
            </a:r>
          </a:p>
        </p:txBody>
      </p:sp>
      <p:grpSp>
        <p:nvGrpSpPr>
          <p:cNvPr id="175" name="Group 175"/>
          <p:cNvGrpSpPr/>
          <p:nvPr/>
        </p:nvGrpSpPr>
        <p:grpSpPr>
          <a:xfrm>
            <a:off x="8455619" y="3967354"/>
            <a:ext cx="4394813" cy="5813207"/>
            <a:chOff x="-127000" y="-88900"/>
            <a:chExt cx="4394811" cy="5813205"/>
          </a:xfrm>
        </p:grpSpPr>
        <p:pic>
          <p:nvPicPr>
            <p:cNvPr id="174" name="sneakers-movie-poster-1992-1020470576.jpg"/>
            <p:cNvPicPr/>
            <p:nvPr/>
          </p:nvPicPr>
          <p:blipFill>
            <a:blip r:embed="rId4">
              <a:extLst/>
            </a:blip>
            <a:stretch>
              <a:fillRect/>
            </a:stretch>
          </p:blipFill>
          <p:spPr>
            <a:xfrm>
              <a:off x="0" y="0"/>
              <a:ext cx="4140812" cy="5483006"/>
            </a:xfrm>
            <a:prstGeom prst="rect">
              <a:avLst/>
            </a:prstGeom>
            <a:ln>
              <a:noFill/>
            </a:ln>
            <a:effectLst/>
          </p:spPr>
        </p:pic>
        <p:pic>
          <p:nvPicPr>
            <p:cNvPr id="173" name="Picture 172"/>
            <p:cNvPicPr/>
            <p:nvPr/>
          </p:nvPicPr>
          <p:blipFill>
            <a:blip r:embed="rId5">
              <a:extLst/>
            </a:blip>
            <a:stretch>
              <a:fillRect/>
            </a:stretch>
          </p:blipFill>
          <p:spPr>
            <a:xfrm>
              <a:off x="-127000" y="-88900"/>
              <a:ext cx="4394812" cy="5813206"/>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72">
                                            <p:bg/>
                                          </p:spTgt>
                                        </p:tgtEl>
                                        <p:attrNameLst>
                                          <p:attrName>style.visibility</p:attrName>
                                        </p:attrNameLst>
                                      </p:cBhvr>
                                      <p:to>
                                        <p:strVal val="visible"/>
                                      </p:to>
                                    </p:set>
                                    <p:anim calcmode="lin" valueType="num">
                                      <p:cBhvr>
                                        <p:cTn id="7" dur="750" fill="hold"/>
                                        <p:tgtEl>
                                          <p:spTgt spid="172">
                                            <p:bg/>
                                          </p:spTgt>
                                        </p:tgtEl>
                                        <p:attrNameLst>
                                          <p:attrName>ppt_w</p:attrName>
                                        </p:attrNameLst>
                                      </p:cBhvr>
                                      <p:tavLst>
                                        <p:tav tm="0">
                                          <p:val>
                                            <p:fltVal val="0"/>
                                          </p:val>
                                        </p:tav>
                                        <p:tav tm="100000">
                                          <p:val>
                                            <p:strVal val="#ppt_w"/>
                                          </p:val>
                                        </p:tav>
                                      </p:tavLst>
                                    </p:anim>
                                    <p:anim calcmode="lin" valueType="num">
                                      <p:cBhvr>
                                        <p:cTn id="8" dur="750" fill="hold"/>
                                        <p:tgtEl>
                                          <p:spTgt spid="172">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72">
                                            <p:txEl>
                                              <p:pRg st="0" end="0"/>
                                            </p:txEl>
                                          </p:spTgt>
                                        </p:tgtEl>
                                        <p:attrNameLst>
                                          <p:attrName>style.visibility</p:attrName>
                                        </p:attrNameLst>
                                      </p:cBhvr>
                                      <p:to>
                                        <p:strVal val="visible"/>
                                      </p:to>
                                    </p:set>
                                    <p:anim calcmode="lin" valueType="num">
                                      <p:cBhvr>
                                        <p:cTn id="11" dur="750" fill="hold"/>
                                        <p:tgtEl>
                                          <p:spTgt spid="172">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7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72">
                                            <p:txEl>
                                              <p:pRg st="1" end="1"/>
                                            </p:txEl>
                                          </p:spTgt>
                                        </p:tgtEl>
                                        <p:attrNameLst>
                                          <p:attrName>style.visibility</p:attrName>
                                        </p:attrNameLst>
                                      </p:cBhvr>
                                      <p:to>
                                        <p:strVal val="visible"/>
                                      </p:to>
                                    </p:set>
                                    <p:anim calcmode="lin" valueType="num">
                                      <p:cBhvr>
                                        <p:cTn id="17" dur="750" fill="hold"/>
                                        <p:tgtEl>
                                          <p:spTgt spid="172">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7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72">
                                            <p:txEl>
                                              <p:pRg st="2" end="2"/>
                                            </p:txEl>
                                          </p:spTgt>
                                        </p:tgtEl>
                                        <p:attrNameLst>
                                          <p:attrName>style.visibility</p:attrName>
                                        </p:attrNameLst>
                                      </p:cBhvr>
                                      <p:to>
                                        <p:strVal val="visible"/>
                                      </p:to>
                                    </p:set>
                                    <p:anim calcmode="lin" valueType="num">
                                      <p:cBhvr>
                                        <p:cTn id="23" dur="750" fill="hold"/>
                                        <p:tgtEl>
                                          <p:spTgt spid="172">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7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172">
                                            <p:txEl>
                                              <p:pRg st="3" end="3"/>
                                            </p:txEl>
                                          </p:spTgt>
                                        </p:tgtEl>
                                        <p:attrNameLst>
                                          <p:attrName>style.visibility</p:attrName>
                                        </p:attrNameLst>
                                      </p:cBhvr>
                                      <p:to>
                                        <p:strVal val="visible"/>
                                      </p:to>
                                    </p:set>
                                    <p:anim calcmode="lin" valueType="num">
                                      <p:cBhvr>
                                        <p:cTn id="29" dur="750" fill="hold"/>
                                        <p:tgtEl>
                                          <p:spTgt spid="172">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7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iterate>
                                    <p:tmAbs val="0"/>
                                  </p:iterate>
                                  <p:childTnLst>
                                    <p:set>
                                      <p:cBhvr>
                                        <p:cTn id="34" fill="hold"/>
                                        <p:tgtEl>
                                          <p:spTgt spid="172">
                                            <p:txEl>
                                              <p:pRg st="4" end="4"/>
                                            </p:txEl>
                                          </p:spTgt>
                                        </p:tgtEl>
                                        <p:attrNameLst>
                                          <p:attrName>style.visibility</p:attrName>
                                        </p:attrNameLst>
                                      </p:cBhvr>
                                      <p:to>
                                        <p:strVal val="visible"/>
                                      </p:to>
                                    </p:set>
                                    <p:anim calcmode="lin" valueType="num">
                                      <p:cBhvr>
                                        <p:cTn id="35" dur="750" fill="hold"/>
                                        <p:tgtEl>
                                          <p:spTgt spid="172">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72">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8" fill="hold" grpId="0" nodeType="clickEffect">
                                  <p:stCondLst>
                                    <p:cond delay="0"/>
                                  </p:stCondLst>
                                  <p:iterate>
                                    <p:tmAbs val="0"/>
                                  </p:iterate>
                                  <p:childTnLst>
                                    <p:set>
                                      <p:cBhvr>
                                        <p:cTn id="40" fill="hold"/>
                                        <p:tgtEl>
                                          <p:spTgt spid="175"/>
                                        </p:tgtEl>
                                        <p:attrNameLst>
                                          <p:attrName>style.visibility</p:attrName>
                                        </p:attrNameLst>
                                      </p:cBhvr>
                                      <p:to>
                                        <p:strVal val="visible"/>
                                      </p:to>
                                    </p:set>
                                    <p:anim calcmode="lin" valueType="num">
                                      <p:cBhvr>
                                        <p:cTn id="41" dur="1000" fill="hold"/>
                                        <p:tgtEl>
                                          <p:spTgt spid="175"/>
                                        </p:tgtEl>
                                        <p:attrNameLst>
                                          <p:attrName>ppt_x</p:attrName>
                                        </p:attrNameLst>
                                      </p:cBhvr>
                                      <p:tavLst>
                                        <p:tav tm="0">
                                          <p:val>
                                            <p:strVal val="#ppt_x-#ppt_w/2"/>
                                          </p:val>
                                        </p:tav>
                                        <p:tav tm="100000">
                                          <p:val>
                                            <p:strVal val="#ppt_x"/>
                                          </p:val>
                                        </p:tav>
                                      </p:tavLst>
                                    </p:anim>
                                    <p:anim calcmode="lin" valueType="num">
                                      <p:cBhvr>
                                        <p:cTn id="42" dur="1000" fill="hold"/>
                                        <p:tgtEl>
                                          <p:spTgt spid="175"/>
                                        </p:tgtEl>
                                        <p:attrNameLst>
                                          <p:attrName>ppt_y</p:attrName>
                                        </p:attrNameLst>
                                      </p:cBhvr>
                                      <p:tavLst>
                                        <p:tav tm="0">
                                          <p:val>
                                            <p:strVal val="#ppt_y"/>
                                          </p:val>
                                        </p:tav>
                                        <p:tav tm="100000">
                                          <p:val>
                                            <p:strVal val="#ppt_y"/>
                                          </p:val>
                                        </p:tav>
                                      </p:tavLst>
                                    </p:anim>
                                    <p:anim calcmode="lin" valueType="num">
                                      <p:cBhvr>
                                        <p:cTn id="43" dur="1000" fill="hold"/>
                                        <p:tgtEl>
                                          <p:spTgt spid="175"/>
                                        </p:tgtEl>
                                        <p:attrNameLst>
                                          <p:attrName>ppt_w</p:attrName>
                                        </p:attrNameLst>
                                      </p:cBhvr>
                                      <p:tavLst>
                                        <p:tav tm="0">
                                          <p:val>
                                            <p:fltVal val="0"/>
                                          </p:val>
                                        </p:tav>
                                        <p:tav tm="100000">
                                          <p:val>
                                            <p:strVal val="#ppt_w"/>
                                          </p:val>
                                        </p:tav>
                                      </p:tavLst>
                                    </p:anim>
                                    <p:anim calcmode="lin" valueType="num">
                                      <p:cBhvr>
                                        <p:cTn id="44" dur="1000" fill="hold"/>
                                        <p:tgtEl>
                                          <p:spTgt spid="1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build="p" bldLvl="5" animBg="1" advAuto="0"/>
      <p:bldP spid="175"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Key Exchange</a:t>
            </a:r>
          </a:p>
        </p:txBody>
      </p:sp>
      <p:sp>
        <p:nvSpPr>
          <p:cNvPr id="180" name="Shape 180"/>
          <p:cNvSpPr>
            <a:spLocks noGrp="1"/>
          </p:cNvSpPr>
          <p:nvPr>
            <p:ph type="body" idx="1"/>
          </p:nvPr>
        </p:nvSpPr>
        <p:spPr>
          <a:prstGeom prst="rect">
            <a:avLst/>
          </a:prstGeom>
        </p:spPr>
        <p:txBody>
          <a:bodyPr/>
          <a:lstStyle/>
          <a:p>
            <a:pPr marL="474726" lvl="0" indent="-474726" defTabSz="519937">
              <a:spcBef>
                <a:spcPts val="1700"/>
              </a:spcBef>
              <a:buBlip>
                <a:blip r:embed="rId3"/>
              </a:buBlip>
              <a:defRPr sz="1800">
                <a:solidFill>
                  <a:srgbClr val="000000"/>
                </a:solidFill>
              </a:defRPr>
            </a:pPr>
            <a:r>
              <a:rPr sz="3827">
                <a:solidFill>
                  <a:srgbClr val="546056"/>
                </a:solidFill>
              </a:rPr>
              <a:t>Alice generates a random 128-bit AES key.</a:t>
            </a:r>
          </a:p>
          <a:p>
            <a:pPr marL="474726" lvl="0" indent="-474726" defTabSz="519937">
              <a:spcBef>
                <a:spcPts val="1700"/>
              </a:spcBef>
              <a:buBlip>
                <a:blip r:embed="rId3"/>
              </a:buBlip>
              <a:defRPr sz="1800">
                <a:solidFill>
                  <a:srgbClr val="000000"/>
                </a:solidFill>
              </a:defRPr>
            </a:pPr>
            <a:r>
              <a:rPr sz="3827">
                <a:solidFill>
                  <a:srgbClr val="546056"/>
                </a:solidFill>
              </a:rPr>
              <a:t>Alice encrypts it with Bob’s public RSA key.</a:t>
            </a:r>
          </a:p>
          <a:p>
            <a:pPr marL="474726" lvl="0" indent="-474726" defTabSz="519937">
              <a:spcBef>
                <a:spcPts val="1700"/>
              </a:spcBef>
              <a:buBlip>
                <a:blip r:embed="rId3"/>
              </a:buBlip>
              <a:defRPr sz="1800">
                <a:solidFill>
                  <a:srgbClr val="000000"/>
                </a:solidFill>
              </a:defRPr>
            </a:pPr>
            <a:r>
              <a:rPr sz="3827">
                <a:solidFill>
                  <a:srgbClr val="546056"/>
                </a:solidFill>
              </a:rPr>
              <a:t>Alice sends the encrypted AES key to Bob.</a:t>
            </a:r>
          </a:p>
          <a:p>
            <a:pPr marL="474726" lvl="0" indent="-474726" defTabSz="519937">
              <a:spcBef>
                <a:spcPts val="1700"/>
              </a:spcBef>
              <a:buBlip>
                <a:blip r:embed="rId3"/>
              </a:buBlip>
              <a:defRPr sz="1800">
                <a:solidFill>
                  <a:srgbClr val="000000"/>
                </a:solidFill>
              </a:defRPr>
            </a:pPr>
            <a:r>
              <a:rPr sz="3827">
                <a:solidFill>
                  <a:srgbClr val="546056"/>
                </a:solidFill>
              </a:rPr>
              <a:t>Bob decrypts the AES key with his private RSA key.</a:t>
            </a:r>
          </a:p>
          <a:p>
            <a:pPr marL="474726" lvl="0" indent="-474726" defTabSz="519937">
              <a:spcBef>
                <a:spcPts val="1700"/>
              </a:spcBef>
              <a:buBlip>
                <a:blip r:embed="rId3"/>
              </a:buBlip>
              <a:defRPr sz="1800">
                <a:solidFill>
                  <a:srgbClr val="000000"/>
                </a:solidFill>
              </a:defRPr>
            </a:pPr>
            <a:r>
              <a:rPr sz="3827">
                <a:solidFill>
                  <a:srgbClr val="546056"/>
                </a:solidFill>
              </a:rPr>
              <a:t>Bob and Alice now have a shared secret.</a:t>
            </a:r>
          </a:p>
          <a:p>
            <a:pPr marL="949452" lvl="1" indent="-474726" defTabSz="519937">
              <a:spcBef>
                <a:spcPts val="1700"/>
              </a:spcBef>
              <a:buBlip>
                <a:blip r:embed="rId3"/>
              </a:buBlip>
              <a:defRPr sz="1800">
                <a:solidFill>
                  <a:srgbClr val="000000"/>
                </a:solidFill>
              </a:defRPr>
            </a:pPr>
            <a:r>
              <a:rPr sz="3827">
                <a:solidFill>
                  <a:srgbClr val="546056"/>
                </a:solidFill>
              </a:rPr>
              <a:t>…as long as it’s really Bob and Alice.</a:t>
            </a:r>
          </a:p>
          <a:p>
            <a:pPr marL="949452" lvl="1" indent="-474726" defTabSz="519937">
              <a:spcBef>
                <a:spcPts val="1700"/>
              </a:spcBef>
              <a:buBlip>
                <a:blip r:embed="rId3"/>
              </a:buBlip>
              <a:defRPr sz="1800">
                <a:solidFill>
                  <a:srgbClr val="000000"/>
                </a:solidFill>
              </a:defRPr>
            </a:pPr>
            <a:r>
              <a:rPr sz="3827">
                <a:solidFill>
                  <a:srgbClr val="546056"/>
                </a:solidFill>
              </a:rPr>
              <a:t>…and as long as it’s really secret.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80">
                                            <p:bg/>
                                          </p:spTgt>
                                        </p:tgtEl>
                                        <p:attrNameLst>
                                          <p:attrName>style.visibility</p:attrName>
                                        </p:attrNameLst>
                                      </p:cBhvr>
                                      <p:to>
                                        <p:strVal val="visible"/>
                                      </p:to>
                                    </p:set>
                                    <p:anim calcmode="lin" valueType="num">
                                      <p:cBhvr>
                                        <p:cTn id="7" dur="750" fill="hold"/>
                                        <p:tgtEl>
                                          <p:spTgt spid="180">
                                            <p:bg/>
                                          </p:spTgt>
                                        </p:tgtEl>
                                        <p:attrNameLst>
                                          <p:attrName>ppt_w</p:attrName>
                                        </p:attrNameLst>
                                      </p:cBhvr>
                                      <p:tavLst>
                                        <p:tav tm="0">
                                          <p:val>
                                            <p:fltVal val="0"/>
                                          </p:val>
                                        </p:tav>
                                        <p:tav tm="100000">
                                          <p:val>
                                            <p:strVal val="#ppt_w"/>
                                          </p:val>
                                        </p:tav>
                                      </p:tavLst>
                                    </p:anim>
                                    <p:anim calcmode="lin" valueType="num">
                                      <p:cBhvr>
                                        <p:cTn id="8" dur="750" fill="hold"/>
                                        <p:tgtEl>
                                          <p:spTgt spid="180">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80">
                                            <p:txEl>
                                              <p:pRg st="0" end="0"/>
                                            </p:txEl>
                                          </p:spTgt>
                                        </p:tgtEl>
                                        <p:attrNameLst>
                                          <p:attrName>style.visibility</p:attrName>
                                        </p:attrNameLst>
                                      </p:cBhvr>
                                      <p:to>
                                        <p:strVal val="visible"/>
                                      </p:to>
                                    </p:set>
                                    <p:anim calcmode="lin" valueType="num">
                                      <p:cBhvr>
                                        <p:cTn id="11" dur="750" fill="hold"/>
                                        <p:tgtEl>
                                          <p:spTgt spid="180">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8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80">
                                            <p:txEl>
                                              <p:pRg st="1" end="1"/>
                                            </p:txEl>
                                          </p:spTgt>
                                        </p:tgtEl>
                                        <p:attrNameLst>
                                          <p:attrName>style.visibility</p:attrName>
                                        </p:attrNameLst>
                                      </p:cBhvr>
                                      <p:to>
                                        <p:strVal val="visible"/>
                                      </p:to>
                                    </p:set>
                                    <p:anim calcmode="lin" valueType="num">
                                      <p:cBhvr>
                                        <p:cTn id="17" dur="750" fill="hold"/>
                                        <p:tgtEl>
                                          <p:spTgt spid="180">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80">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180">
                                            <p:txEl>
                                              <p:pRg st="2" end="2"/>
                                            </p:txEl>
                                          </p:spTgt>
                                        </p:tgtEl>
                                        <p:attrNameLst>
                                          <p:attrName>style.visibility</p:attrName>
                                        </p:attrNameLst>
                                      </p:cBhvr>
                                      <p:to>
                                        <p:strVal val="visible"/>
                                      </p:to>
                                    </p:set>
                                    <p:anim calcmode="lin" valueType="num">
                                      <p:cBhvr>
                                        <p:cTn id="23" dur="750" fill="hold"/>
                                        <p:tgtEl>
                                          <p:spTgt spid="180">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80">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180">
                                            <p:txEl>
                                              <p:pRg st="3" end="3"/>
                                            </p:txEl>
                                          </p:spTgt>
                                        </p:tgtEl>
                                        <p:attrNameLst>
                                          <p:attrName>style.visibility</p:attrName>
                                        </p:attrNameLst>
                                      </p:cBhvr>
                                      <p:to>
                                        <p:strVal val="visible"/>
                                      </p:to>
                                    </p:set>
                                    <p:anim calcmode="lin" valueType="num">
                                      <p:cBhvr>
                                        <p:cTn id="29" dur="750" fill="hold"/>
                                        <p:tgtEl>
                                          <p:spTgt spid="180">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180">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iterate>
                                    <p:tmAbs val="0"/>
                                  </p:iterate>
                                  <p:childTnLst>
                                    <p:set>
                                      <p:cBhvr>
                                        <p:cTn id="34" fill="hold"/>
                                        <p:tgtEl>
                                          <p:spTgt spid="180">
                                            <p:txEl>
                                              <p:pRg st="4" end="4"/>
                                            </p:txEl>
                                          </p:spTgt>
                                        </p:tgtEl>
                                        <p:attrNameLst>
                                          <p:attrName>style.visibility</p:attrName>
                                        </p:attrNameLst>
                                      </p:cBhvr>
                                      <p:to>
                                        <p:strVal val="visible"/>
                                      </p:to>
                                    </p:set>
                                    <p:anim calcmode="lin" valueType="num">
                                      <p:cBhvr>
                                        <p:cTn id="35" dur="750" fill="hold"/>
                                        <p:tgtEl>
                                          <p:spTgt spid="180">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180">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iterate>
                                    <p:tmAbs val="0"/>
                                  </p:iterate>
                                  <p:childTnLst>
                                    <p:set>
                                      <p:cBhvr>
                                        <p:cTn id="40" fill="hold"/>
                                        <p:tgtEl>
                                          <p:spTgt spid="180">
                                            <p:txEl>
                                              <p:pRg st="5" end="5"/>
                                            </p:txEl>
                                          </p:spTgt>
                                        </p:tgtEl>
                                        <p:attrNameLst>
                                          <p:attrName>style.visibility</p:attrName>
                                        </p:attrNameLst>
                                      </p:cBhvr>
                                      <p:to>
                                        <p:strVal val="visible"/>
                                      </p:to>
                                    </p:set>
                                    <p:anim calcmode="lin" valueType="num">
                                      <p:cBhvr>
                                        <p:cTn id="41" dur="750" fill="hold"/>
                                        <p:tgtEl>
                                          <p:spTgt spid="180">
                                            <p:txEl>
                                              <p:pRg st="5" end="5"/>
                                            </p:txEl>
                                          </p:spTgt>
                                        </p:tgtEl>
                                        <p:attrNameLst>
                                          <p:attrName>ppt_w</p:attrName>
                                        </p:attrNameLst>
                                      </p:cBhvr>
                                      <p:tavLst>
                                        <p:tav tm="0">
                                          <p:val>
                                            <p:fltVal val="0"/>
                                          </p:val>
                                        </p:tav>
                                        <p:tav tm="100000">
                                          <p:val>
                                            <p:strVal val="#ppt_w"/>
                                          </p:val>
                                        </p:tav>
                                      </p:tavLst>
                                    </p:anim>
                                    <p:anim calcmode="lin" valueType="num">
                                      <p:cBhvr>
                                        <p:cTn id="42" dur="750" fill="hold"/>
                                        <p:tgtEl>
                                          <p:spTgt spid="180">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iterate>
                                    <p:tmAbs val="0"/>
                                  </p:iterate>
                                  <p:childTnLst>
                                    <p:set>
                                      <p:cBhvr>
                                        <p:cTn id="46" fill="hold"/>
                                        <p:tgtEl>
                                          <p:spTgt spid="180">
                                            <p:txEl>
                                              <p:pRg st="6" end="6"/>
                                            </p:txEl>
                                          </p:spTgt>
                                        </p:tgtEl>
                                        <p:attrNameLst>
                                          <p:attrName>style.visibility</p:attrName>
                                        </p:attrNameLst>
                                      </p:cBhvr>
                                      <p:to>
                                        <p:strVal val="visible"/>
                                      </p:to>
                                    </p:set>
                                    <p:anim calcmode="lin" valueType="num">
                                      <p:cBhvr>
                                        <p:cTn id="47" dur="750" fill="hold"/>
                                        <p:tgtEl>
                                          <p:spTgt spid="180">
                                            <p:txEl>
                                              <p:pRg st="6" end="6"/>
                                            </p:txEl>
                                          </p:spTgt>
                                        </p:tgtEl>
                                        <p:attrNameLst>
                                          <p:attrName>ppt_w</p:attrName>
                                        </p:attrNameLst>
                                      </p:cBhvr>
                                      <p:tavLst>
                                        <p:tav tm="0">
                                          <p:val>
                                            <p:fltVal val="0"/>
                                          </p:val>
                                        </p:tav>
                                        <p:tav tm="100000">
                                          <p:val>
                                            <p:strVal val="#ppt_w"/>
                                          </p:val>
                                        </p:tav>
                                      </p:tavLst>
                                    </p:anim>
                                    <p:anim calcmode="lin" valueType="num">
                                      <p:cBhvr>
                                        <p:cTn id="48" dur="750" fill="hold"/>
                                        <p:tgtEl>
                                          <p:spTgt spid="180">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187"/>
          <p:cNvPicPr/>
          <p:nvPr/>
        </p:nvPicPr>
        <p:blipFill>
          <a:blip r:embed="rId3">
            <a:extLst/>
          </a:blip>
          <a:stretch>
            <a:fillRect/>
          </a:stretch>
        </p:blipFill>
        <p:spPr>
          <a:xfrm>
            <a:off x="6705600" y="2578100"/>
            <a:ext cx="5702300" cy="6578600"/>
          </a:xfrm>
          <a:prstGeom prst="rect">
            <a:avLst/>
          </a:prstGeom>
        </p:spPr>
      </p:pic>
      <p:sp>
        <p:nvSpPr>
          <p:cNvPr id="189" name="Shape 189"/>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Filtering</a:t>
            </a:r>
          </a:p>
        </p:txBody>
      </p:sp>
      <p:sp>
        <p:nvSpPr>
          <p:cNvPr id="190" name="Shape 190"/>
          <p:cNvSpPr/>
          <p:nvPr/>
        </p:nvSpPr>
        <p:spPr>
          <a:xfrm>
            <a:off x="603250" y="3550046"/>
            <a:ext cx="5702301" cy="1168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i="1"/>
            </a:lvl1pPr>
          </a:lstStyle>
          <a:p>
            <a:pPr lvl="0">
              <a:defRPr sz="1800" i="0">
                <a:solidFill>
                  <a:srgbClr val="000000"/>
                </a:solidFill>
              </a:defRPr>
            </a:pPr>
            <a:r>
              <a:rPr sz="3200" i="1">
                <a:solidFill>
                  <a:srgbClr val="546056"/>
                </a:solidFill>
              </a:rPr>
              <a:t>Reject invalid or abusive activity as efficiently as possible.</a:t>
            </a:r>
          </a:p>
        </p:txBody>
      </p:sp>
      <p:sp>
        <p:nvSpPr>
          <p:cNvPr id="191" name="Shape 191"/>
          <p:cNvSpPr/>
          <p:nvPr/>
        </p:nvSpPr>
        <p:spPr>
          <a:xfrm>
            <a:off x="603250" y="5911382"/>
            <a:ext cx="5702301" cy="22352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228600" lvl="0" indent="-228600" algn="l">
              <a:buSzPct val="100000"/>
              <a:buChar char="•"/>
              <a:defRPr sz="1800">
                <a:solidFill>
                  <a:srgbClr val="000000"/>
                </a:solidFill>
              </a:defRPr>
            </a:pPr>
            <a:r>
              <a:rPr sz="3200">
                <a:solidFill>
                  <a:srgbClr val="546056"/>
                </a:solidFill>
              </a:rPr>
              <a:t>Be careful this doesn’t leak information…</a:t>
            </a:r>
          </a:p>
          <a:p>
            <a:pPr marL="228600" lvl="0" indent="-228600" algn="l">
              <a:buSzPct val="100000"/>
              <a:buChar char="•"/>
              <a:defRPr sz="1800">
                <a:solidFill>
                  <a:srgbClr val="000000"/>
                </a:solidFill>
              </a:defRPr>
            </a:pPr>
            <a:r>
              <a:rPr sz="3200">
                <a:solidFill>
                  <a:srgbClr val="546056"/>
                </a:solidFill>
              </a:rPr>
              <a:t>…or deny service to legitimate users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91">
                                            <p:bg/>
                                          </p:spTgt>
                                        </p:tgtEl>
                                        <p:attrNameLst>
                                          <p:attrName>style.visibility</p:attrName>
                                        </p:attrNameLst>
                                      </p:cBhvr>
                                      <p:to>
                                        <p:strVal val="visible"/>
                                      </p:to>
                                    </p:set>
                                    <p:anim calcmode="lin" valueType="num">
                                      <p:cBhvr>
                                        <p:cTn id="7" dur="750" fill="hold"/>
                                        <p:tgtEl>
                                          <p:spTgt spid="191">
                                            <p:bg/>
                                          </p:spTgt>
                                        </p:tgtEl>
                                        <p:attrNameLst>
                                          <p:attrName>ppt_w</p:attrName>
                                        </p:attrNameLst>
                                      </p:cBhvr>
                                      <p:tavLst>
                                        <p:tav tm="0">
                                          <p:val>
                                            <p:fltVal val="0"/>
                                          </p:val>
                                        </p:tav>
                                        <p:tav tm="100000">
                                          <p:val>
                                            <p:strVal val="#ppt_w"/>
                                          </p:val>
                                        </p:tav>
                                      </p:tavLst>
                                    </p:anim>
                                    <p:anim calcmode="lin" valueType="num">
                                      <p:cBhvr>
                                        <p:cTn id="8" dur="750" fill="hold"/>
                                        <p:tgtEl>
                                          <p:spTgt spid="191">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191">
                                            <p:txEl>
                                              <p:pRg st="0" end="0"/>
                                            </p:txEl>
                                          </p:spTgt>
                                        </p:tgtEl>
                                        <p:attrNameLst>
                                          <p:attrName>style.visibility</p:attrName>
                                        </p:attrNameLst>
                                      </p:cBhvr>
                                      <p:to>
                                        <p:strVal val="visible"/>
                                      </p:to>
                                    </p:set>
                                    <p:anim calcmode="lin" valueType="num">
                                      <p:cBhvr>
                                        <p:cTn id="11" dur="750" fill="hold"/>
                                        <p:tgtEl>
                                          <p:spTgt spid="191">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9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191">
                                            <p:txEl>
                                              <p:pRg st="1" end="1"/>
                                            </p:txEl>
                                          </p:spTgt>
                                        </p:tgtEl>
                                        <p:attrNameLst>
                                          <p:attrName>style.visibility</p:attrName>
                                        </p:attrNameLst>
                                      </p:cBhvr>
                                      <p:to>
                                        <p:strVal val="visible"/>
                                      </p:to>
                                    </p:set>
                                    <p:anim calcmode="lin" valueType="num">
                                      <p:cBhvr>
                                        <p:cTn id="17" dur="750" fill="hold"/>
                                        <p:tgtEl>
                                          <p:spTgt spid="191">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91">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p:nvPr/>
        </p:nvPicPr>
        <p:blipFill>
          <a:blip r:embed="rId3">
            <a:extLst/>
          </a:blip>
          <a:stretch>
            <a:fillRect/>
          </a:stretch>
        </p:blipFill>
        <p:spPr>
          <a:xfrm>
            <a:off x="6705600" y="2578100"/>
            <a:ext cx="5702300" cy="6578600"/>
          </a:xfrm>
          <a:prstGeom prst="rect">
            <a:avLst/>
          </a:prstGeom>
        </p:spPr>
      </p:pic>
      <p:sp>
        <p:nvSpPr>
          <p:cNvPr id="196" name="Shape 196"/>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Defensive Coding</a:t>
            </a:r>
          </a:p>
        </p:txBody>
      </p:sp>
      <p:sp>
        <p:nvSpPr>
          <p:cNvPr id="197" name="Shape 197"/>
          <p:cNvSpPr/>
          <p:nvPr/>
        </p:nvSpPr>
        <p:spPr>
          <a:xfrm>
            <a:off x="625222" y="3283346"/>
            <a:ext cx="6009166" cy="1701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a:defRPr sz="1800">
                <a:solidFill>
                  <a:srgbClr val="000000"/>
                </a:solidFill>
              </a:defRPr>
            </a:pPr>
            <a:r>
              <a:rPr sz="3200" i="1">
                <a:solidFill>
                  <a:srgbClr val="546056"/>
                </a:solidFill>
              </a:rPr>
              <a:t>Ensure continuing safe function despite unexpected</a:t>
            </a:r>
            <a:br>
              <a:rPr sz="3200" i="1">
                <a:solidFill>
                  <a:srgbClr val="546056"/>
                </a:solidFill>
              </a:rPr>
            </a:br>
            <a:r>
              <a:rPr sz="3200" i="1">
                <a:solidFill>
                  <a:srgbClr val="546056"/>
                </a:solidFill>
              </a:rPr>
              <a:t>or malicious input.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title"/>
          </p:nvPr>
        </p:nvSpPr>
        <p:spPr>
          <a:prstGeom prst="rect">
            <a:avLst/>
          </a:prstGeom>
        </p:spPr>
        <p:txBody>
          <a:bodyPr>
            <a:normAutofit/>
          </a:bodyPr>
          <a:lstStyle>
            <a:lvl1pPr defTabSz="578358">
              <a:defRPr sz="6930"/>
            </a:lvl1pPr>
          </a:lstStyle>
          <a:p>
            <a:pPr lvl="0">
              <a:defRPr sz="1800">
                <a:solidFill>
                  <a:srgbClr val="000000"/>
                </a:solidFill>
              </a:defRPr>
            </a:pPr>
            <a:r>
              <a:rPr sz="6930">
                <a:solidFill>
                  <a:srgbClr val="FFFFFF">
                    <a:alpha val="95000"/>
                  </a:srgbClr>
                </a:solidFill>
              </a:rPr>
              <a:t>Defensive Coding Techniques</a:t>
            </a:r>
          </a:p>
        </p:txBody>
      </p:sp>
      <p:sp>
        <p:nvSpPr>
          <p:cNvPr id="202" name="Shape 202"/>
          <p:cNvSpPr>
            <a:spLocks noGrp="1"/>
          </p:cNvSpPr>
          <p:nvPr>
            <p:ph type="body" idx="1"/>
          </p:nvPr>
        </p:nvSpPr>
        <p:spPr>
          <a:prstGeom prst="rect">
            <a:avLst/>
          </a:prstGeom>
        </p:spPr>
        <p:txBody>
          <a:bodyPr/>
          <a:lstStyle/>
          <a:p>
            <a:pPr lvl="0">
              <a:spcBef>
                <a:spcPts val="1200"/>
              </a:spcBef>
              <a:buBlip>
                <a:blip r:embed="rId2"/>
              </a:buBlip>
              <a:defRPr sz="1800">
                <a:solidFill>
                  <a:srgbClr val="000000"/>
                </a:solidFill>
              </a:defRPr>
            </a:pPr>
            <a:r>
              <a:rPr sz="4300">
                <a:solidFill>
                  <a:srgbClr val="546056"/>
                </a:solidFill>
              </a:rPr>
              <a:t>Handle errors</a:t>
            </a:r>
          </a:p>
          <a:p>
            <a:pPr lvl="1">
              <a:spcBef>
                <a:spcPts val="1200"/>
              </a:spcBef>
              <a:buBlip>
                <a:blip r:embed="rId2"/>
              </a:buBlip>
              <a:defRPr sz="1800">
                <a:solidFill>
                  <a:srgbClr val="000000"/>
                </a:solidFill>
              </a:defRPr>
            </a:pPr>
            <a:r>
              <a:rPr sz="4300">
                <a:solidFill>
                  <a:srgbClr val="546056"/>
                </a:solidFill>
              </a:rPr>
              <a:t>Beware information disclosure in error messages</a:t>
            </a:r>
          </a:p>
          <a:p>
            <a:pPr lvl="0">
              <a:spcBef>
                <a:spcPts val="1200"/>
              </a:spcBef>
              <a:buBlip>
                <a:blip r:embed="rId2"/>
              </a:buBlip>
              <a:defRPr sz="1800">
                <a:solidFill>
                  <a:srgbClr val="000000"/>
                </a:solidFill>
              </a:defRPr>
            </a:pPr>
            <a:r>
              <a:rPr sz="4300">
                <a:solidFill>
                  <a:srgbClr val="546056"/>
                </a:solidFill>
              </a:rPr>
              <a:t>Fail “safe”</a:t>
            </a:r>
          </a:p>
          <a:p>
            <a:pPr lvl="0">
              <a:spcBef>
                <a:spcPts val="1200"/>
              </a:spcBef>
              <a:buBlip>
                <a:blip r:embed="rId2"/>
              </a:buBlip>
              <a:defRPr sz="1800">
                <a:solidFill>
                  <a:srgbClr val="000000"/>
                </a:solidFill>
              </a:defRPr>
            </a:pPr>
            <a:r>
              <a:rPr sz="4300">
                <a:solidFill>
                  <a:srgbClr val="546056"/>
                </a:solidFill>
              </a:rPr>
              <a:t>Watch out for:</a:t>
            </a:r>
          </a:p>
          <a:p>
            <a:pPr lvl="1">
              <a:spcBef>
                <a:spcPts val="1200"/>
              </a:spcBef>
              <a:buBlip>
                <a:blip r:embed="rId2"/>
              </a:buBlip>
              <a:defRPr sz="1800">
                <a:solidFill>
                  <a:srgbClr val="000000"/>
                </a:solidFill>
              </a:defRPr>
            </a:pPr>
            <a:r>
              <a:rPr sz="4300">
                <a:solidFill>
                  <a:srgbClr val="546056"/>
                </a:solidFill>
              </a:rPr>
              <a:t>Buffer overruns</a:t>
            </a:r>
          </a:p>
          <a:p>
            <a:pPr lvl="1">
              <a:spcBef>
                <a:spcPts val="1200"/>
              </a:spcBef>
              <a:buBlip>
                <a:blip r:embed="rId2"/>
              </a:buBlip>
              <a:defRPr sz="1800">
                <a:solidFill>
                  <a:srgbClr val="000000"/>
                </a:solidFill>
              </a:defRPr>
            </a:pPr>
            <a:r>
              <a:rPr sz="4300">
                <a:solidFill>
                  <a:srgbClr val="546056"/>
                </a:solidFill>
              </a:rPr>
              <a:t>Integer overflows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02">
                                            <p:bg/>
                                          </p:spTgt>
                                        </p:tgtEl>
                                        <p:attrNameLst>
                                          <p:attrName>style.visibility</p:attrName>
                                        </p:attrNameLst>
                                      </p:cBhvr>
                                      <p:to>
                                        <p:strVal val="visible"/>
                                      </p:to>
                                    </p:set>
                                    <p:anim calcmode="lin" valueType="num">
                                      <p:cBhvr>
                                        <p:cTn id="7" dur="750" fill="hold"/>
                                        <p:tgtEl>
                                          <p:spTgt spid="202">
                                            <p:bg/>
                                          </p:spTgt>
                                        </p:tgtEl>
                                        <p:attrNameLst>
                                          <p:attrName>ppt_w</p:attrName>
                                        </p:attrNameLst>
                                      </p:cBhvr>
                                      <p:tavLst>
                                        <p:tav tm="0">
                                          <p:val>
                                            <p:fltVal val="0"/>
                                          </p:val>
                                        </p:tav>
                                        <p:tav tm="100000">
                                          <p:val>
                                            <p:strVal val="#ppt_w"/>
                                          </p:val>
                                        </p:tav>
                                      </p:tavLst>
                                    </p:anim>
                                    <p:anim calcmode="lin" valueType="num">
                                      <p:cBhvr>
                                        <p:cTn id="8" dur="750" fill="hold"/>
                                        <p:tgtEl>
                                          <p:spTgt spid="202">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202">
                                            <p:txEl>
                                              <p:pRg st="0" end="0"/>
                                            </p:txEl>
                                          </p:spTgt>
                                        </p:tgtEl>
                                        <p:attrNameLst>
                                          <p:attrName>style.visibility</p:attrName>
                                        </p:attrNameLst>
                                      </p:cBhvr>
                                      <p:to>
                                        <p:strVal val="visible"/>
                                      </p:to>
                                    </p:set>
                                    <p:anim calcmode="lin" valueType="num">
                                      <p:cBhvr>
                                        <p:cTn id="11" dur="750" fill="hold"/>
                                        <p:tgtEl>
                                          <p:spTgt spid="202">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20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202">
                                            <p:txEl>
                                              <p:pRg st="1" end="1"/>
                                            </p:txEl>
                                          </p:spTgt>
                                        </p:tgtEl>
                                        <p:attrNameLst>
                                          <p:attrName>style.visibility</p:attrName>
                                        </p:attrNameLst>
                                      </p:cBhvr>
                                      <p:to>
                                        <p:strVal val="visible"/>
                                      </p:to>
                                    </p:set>
                                    <p:anim calcmode="lin" valueType="num">
                                      <p:cBhvr>
                                        <p:cTn id="17" dur="750" fill="hold"/>
                                        <p:tgtEl>
                                          <p:spTgt spid="202">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20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202">
                                            <p:txEl>
                                              <p:pRg st="2" end="2"/>
                                            </p:txEl>
                                          </p:spTgt>
                                        </p:tgtEl>
                                        <p:attrNameLst>
                                          <p:attrName>style.visibility</p:attrName>
                                        </p:attrNameLst>
                                      </p:cBhvr>
                                      <p:to>
                                        <p:strVal val="visible"/>
                                      </p:to>
                                    </p:set>
                                    <p:anim calcmode="lin" valueType="num">
                                      <p:cBhvr>
                                        <p:cTn id="23" dur="750" fill="hold"/>
                                        <p:tgtEl>
                                          <p:spTgt spid="202">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20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202">
                                            <p:txEl>
                                              <p:pRg st="3" end="3"/>
                                            </p:txEl>
                                          </p:spTgt>
                                        </p:tgtEl>
                                        <p:attrNameLst>
                                          <p:attrName>style.visibility</p:attrName>
                                        </p:attrNameLst>
                                      </p:cBhvr>
                                      <p:to>
                                        <p:strVal val="visible"/>
                                      </p:to>
                                    </p:set>
                                    <p:anim calcmode="lin" valueType="num">
                                      <p:cBhvr>
                                        <p:cTn id="29" dur="750" fill="hold"/>
                                        <p:tgtEl>
                                          <p:spTgt spid="202">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20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iterate>
                                    <p:tmAbs val="0"/>
                                  </p:iterate>
                                  <p:childTnLst>
                                    <p:set>
                                      <p:cBhvr>
                                        <p:cTn id="34" fill="hold"/>
                                        <p:tgtEl>
                                          <p:spTgt spid="202">
                                            <p:txEl>
                                              <p:pRg st="4" end="4"/>
                                            </p:txEl>
                                          </p:spTgt>
                                        </p:tgtEl>
                                        <p:attrNameLst>
                                          <p:attrName>style.visibility</p:attrName>
                                        </p:attrNameLst>
                                      </p:cBhvr>
                                      <p:to>
                                        <p:strVal val="visible"/>
                                      </p:to>
                                    </p:set>
                                    <p:anim calcmode="lin" valueType="num">
                                      <p:cBhvr>
                                        <p:cTn id="35" dur="750" fill="hold"/>
                                        <p:tgtEl>
                                          <p:spTgt spid="202">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202">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iterate>
                                    <p:tmAbs val="0"/>
                                  </p:iterate>
                                  <p:childTnLst>
                                    <p:set>
                                      <p:cBhvr>
                                        <p:cTn id="40" fill="hold"/>
                                        <p:tgtEl>
                                          <p:spTgt spid="202">
                                            <p:txEl>
                                              <p:pRg st="5" end="5"/>
                                            </p:txEl>
                                          </p:spTgt>
                                        </p:tgtEl>
                                        <p:attrNameLst>
                                          <p:attrName>style.visibility</p:attrName>
                                        </p:attrNameLst>
                                      </p:cBhvr>
                                      <p:to>
                                        <p:strVal val="visible"/>
                                      </p:to>
                                    </p:set>
                                    <p:anim calcmode="lin" valueType="num">
                                      <p:cBhvr>
                                        <p:cTn id="41" dur="750" fill="hold"/>
                                        <p:tgtEl>
                                          <p:spTgt spid="202">
                                            <p:txEl>
                                              <p:pRg st="5" end="5"/>
                                            </p:txEl>
                                          </p:spTgt>
                                        </p:tgtEl>
                                        <p:attrNameLst>
                                          <p:attrName>ppt_w</p:attrName>
                                        </p:attrNameLst>
                                      </p:cBhvr>
                                      <p:tavLst>
                                        <p:tav tm="0">
                                          <p:val>
                                            <p:fltVal val="0"/>
                                          </p:val>
                                        </p:tav>
                                        <p:tav tm="100000">
                                          <p:val>
                                            <p:strVal val="#ppt_w"/>
                                          </p:val>
                                        </p:tav>
                                      </p:tavLst>
                                    </p:anim>
                                    <p:anim calcmode="lin" valueType="num">
                                      <p:cBhvr>
                                        <p:cTn id="42" dur="750" fill="hold"/>
                                        <p:tgtEl>
                                          <p:spTgt spid="202">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Mitigation Toolbox</a:t>
            </a:r>
          </a:p>
        </p:txBody>
      </p:sp>
      <p:sp>
        <p:nvSpPr>
          <p:cNvPr id="205" name="Shape 205"/>
          <p:cNvSpPr>
            <a:spLocks noGrp="1"/>
          </p:cNvSpPr>
          <p:nvPr>
            <p:ph type="body" idx="1"/>
          </p:nvPr>
        </p:nvSpPr>
        <p:spPr>
          <a:prstGeom prst="rect">
            <a:avLst/>
          </a:prstGeom>
        </p:spPr>
        <p:txBody>
          <a:bodyPr/>
          <a:lstStyle/>
          <a:p>
            <a:pPr marL="389381" lvl="0" indent="-389381" defTabSz="426466">
              <a:spcBef>
                <a:spcPts val="3000"/>
              </a:spcBef>
              <a:buBlip>
                <a:blip r:embed="rId3"/>
              </a:buBlip>
              <a:defRPr sz="1800">
                <a:solidFill>
                  <a:srgbClr val="000000"/>
                </a:solidFill>
              </a:defRPr>
            </a:pPr>
            <a:r>
              <a:rPr sz="3139" i="1">
                <a:solidFill>
                  <a:srgbClr val="546056"/>
                </a:solidFill>
              </a:rPr>
              <a:t>Authentication</a:t>
            </a:r>
            <a:r>
              <a:rPr sz="3139">
                <a:solidFill>
                  <a:srgbClr val="546056"/>
                </a:solidFill>
              </a:rPr>
              <a:t> via shared secrets</a:t>
            </a:r>
          </a:p>
          <a:p>
            <a:pPr marL="389381" lvl="0" indent="-389381" defTabSz="426466">
              <a:spcBef>
                <a:spcPts val="3000"/>
              </a:spcBef>
              <a:buBlip>
                <a:blip r:embed="rId3"/>
              </a:buBlip>
              <a:defRPr sz="1800">
                <a:solidFill>
                  <a:srgbClr val="000000"/>
                </a:solidFill>
              </a:defRPr>
            </a:pPr>
            <a:r>
              <a:rPr sz="3139" i="1">
                <a:solidFill>
                  <a:srgbClr val="546056"/>
                </a:solidFill>
              </a:rPr>
              <a:t>Signing</a:t>
            </a:r>
            <a:r>
              <a:rPr sz="3139">
                <a:solidFill>
                  <a:srgbClr val="546056"/>
                </a:solidFill>
              </a:rPr>
              <a:t> via cryptographically-secure hashes of data combined with shared secrets</a:t>
            </a:r>
          </a:p>
          <a:p>
            <a:pPr marL="778763" lvl="1" indent="-389381" defTabSz="426466">
              <a:spcBef>
                <a:spcPts val="1000"/>
              </a:spcBef>
              <a:buBlip>
                <a:blip r:embed="rId3"/>
              </a:buBlip>
              <a:defRPr sz="1800">
                <a:solidFill>
                  <a:srgbClr val="000000"/>
                </a:solidFill>
              </a:defRPr>
            </a:pPr>
            <a:r>
              <a:rPr sz="3139">
                <a:solidFill>
                  <a:srgbClr val="546056"/>
                </a:solidFill>
              </a:rPr>
              <a:t>Beware of replay attacks and weak RNGs!</a:t>
            </a:r>
          </a:p>
          <a:p>
            <a:pPr marL="389381" lvl="0" indent="-389381" defTabSz="426466">
              <a:spcBef>
                <a:spcPts val="3000"/>
              </a:spcBef>
              <a:buBlip>
                <a:blip r:embed="rId3"/>
              </a:buBlip>
              <a:defRPr sz="1800">
                <a:solidFill>
                  <a:srgbClr val="000000"/>
                </a:solidFill>
              </a:defRPr>
            </a:pPr>
            <a:r>
              <a:rPr sz="3139" i="1">
                <a:solidFill>
                  <a:srgbClr val="546056"/>
                </a:solidFill>
              </a:rPr>
              <a:t>Auditing</a:t>
            </a:r>
            <a:r>
              <a:rPr sz="3139">
                <a:solidFill>
                  <a:srgbClr val="546056"/>
                </a:solidFill>
              </a:rPr>
              <a:t> via logging</a:t>
            </a:r>
          </a:p>
          <a:p>
            <a:pPr marL="389381" lvl="0" indent="-389381" defTabSz="426466">
              <a:spcBef>
                <a:spcPts val="3000"/>
              </a:spcBef>
              <a:buBlip>
                <a:blip r:embed="rId3"/>
              </a:buBlip>
              <a:defRPr sz="1800">
                <a:solidFill>
                  <a:srgbClr val="000000"/>
                </a:solidFill>
              </a:defRPr>
            </a:pPr>
            <a:r>
              <a:rPr sz="3139" i="1">
                <a:solidFill>
                  <a:srgbClr val="546056"/>
                </a:solidFill>
              </a:rPr>
              <a:t>Encryption</a:t>
            </a:r>
            <a:r>
              <a:rPr sz="3139">
                <a:solidFill>
                  <a:srgbClr val="546056"/>
                </a:solidFill>
              </a:rPr>
              <a:t> via symmetric or asymmetric ciphers</a:t>
            </a:r>
          </a:p>
          <a:p>
            <a:pPr marL="389381" lvl="0" indent="-389381" defTabSz="426466">
              <a:spcBef>
                <a:spcPts val="3000"/>
              </a:spcBef>
              <a:buBlip>
                <a:blip r:embed="rId3"/>
              </a:buBlip>
              <a:defRPr sz="1800">
                <a:solidFill>
                  <a:srgbClr val="000000"/>
                </a:solidFill>
              </a:defRPr>
            </a:pPr>
            <a:r>
              <a:rPr sz="3139" i="1">
                <a:solidFill>
                  <a:srgbClr val="546056"/>
                </a:solidFill>
              </a:rPr>
              <a:t>Filtering </a:t>
            </a:r>
            <a:r>
              <a:rPr sz="3139">
                <a:solidFill>
                  <a:srgbClr val="546056"/>
                </a:solidFill>
              </a:rPr>
              <a:t>to impose reasonable limits on data flows</a:t>
            </a:r>
            <a:endParaRPr sz="3139" i="1">
              <a:solidFill>
                <a:srgbClr val="546056"/>
              </a:solidFill>
            </a:endParaRPr>
          </a:p>
          <a:p>
            <a:pPr marL="389381" lvl="0" indent="-389381" defTabSz="426466">
              <a:spcBef>
                <a:spcPts val="3000"/>
              </a:spcBef>
              <a:buBlip>
                <a:blip r:embed="rId3"/>
              </a:buBlip>
              <a:defRPr sz="1800">
                <a:solidFill>
                  <a:srgbClr val="000000"/>
                </a:solidFill>
              </a:defRPr>
            </a:pPr>
            <a:r>
              <a:rPr sz="3139" i="1">
                <a:solidFill>
                  <a:srgbClr val="546056"/>
                </a:solidFill>
              </a:rPr>
              <a:t>Defensive</a:t>
            </a:r>
            <a:r>
              <a:rPr sz="3139">
                <a:solidFill>
                  <a:srgbClr val="546056"/>
                </a:solidFill>
              </a:rPr>
              <a:t> </a:t>
            </a:r>
            <a:r>
              <a:rPr sz="3139" i="1">
                <a:solidFill>
                  <a:srgbClr val="546056"/>
                </a:solidFill>
              </a:rPr>
              <a:t>coding</a:t>
            </a:r>
            <a:r>
              <a:rPr sz="3139">
                <a:solidFill>
                  <a:srgbClr val="546056"/>
                </a:solidFill>
              </a:rPr>
              <a:t> practices such as input validation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05">
                                            <p:bg/>
                                          </p:spTgt>
                                        </p:tgtEl>
                                        <p:attrNameLst>
                                          <p:attrName>style.visibility</p:attrName>
                                        </p:attrNameLst>
                                      </p:cBhvr>
                                      <p:to>
                                        <p:strVal val="visible"/>
                                      </p:to>
                                    </p:set>
                                    <p:anim calcmode="lin" valueType="num">
                                      <p:cBhvr>
                                        <p:cTn id="7" dur="750" fill="hold"/>
                                        <p:tgtEl>
                                          <p:spTgt spid="205">
                                            <p:bg/>
                                          </p:spTgt>
                                        </p:tgtEl>
                                        <p:attrNameLst>
                                          <p:attrName>ppt_w</p:attrName>
                                        </p:attrNameLst>
                                      </p:cBhvr>
                                      <p:tavLst>
                                        <p:tav tm="0">
                                          <p:val>
                                            <p:fltVal val="0"/>
                                          </p:val>
                                        </p:tav>
                                        <p:tav tm="100000">
                                          <p:val>
                                            <p:strVal val="#ppt_w"/>
                                          </p:val>
                                        </p:tav>
                                      </p:tavLst>
                                    </p:anim>
                                    <p:anim calcmode="lin" valueType="num">
                                      <p:cBhvr>
                                        <p:cTn id="8" dur="750" fill="hold"/>
                                        <p:tgtEl>
                                          <p:spTgt spid="205">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205">
                                            <p:txEl>
                                              <p:pRg st="0" end="0"/>
                                            </p:txEl>
                                          </p:spTgt>
                                        </p:tgtEl>
                                        <p:attrNameLst>
                                          <p:attrName>style.visibility</p:attrName>
                                        </p:attrNameLst>
                                      </p:cBhvr>
                                      <p:to>
                                        <p:strVal val="visible"/>
                                      </p:to>
                                    </p:set>
                                    <p:anim calcmode="lin" valueType="num">
                                      <p:cBhvr>
                                        <p:cTn id="11" dur="750" fill="hold"/>
                                        <p:tgtEl>
                                          <p:spTgt spid="205">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20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205">
                                            <p:txEl>
                                              <p:pRg st="1" end="1"/>
                                            </p:txEl>
                                          </p:spTgt>
                                        </p:tgtEl>
                                        <p:attrNameLst>
                                          <p:attrName>style.visibility</p:attrName>
                                        </p:attrNameLst>
                                      </p:cBhvr>
                                      <p:to>
                                        <p:strVal val="visible"/>
                                      </p:to>
                                    </p:set>
                                    <p:anim calcmode="lin" valueType="num">
                                      <p:cBhvr>
                                        <p:cTn id="17" dur="750" fill="hold"/>
                                        <p:tgtEl>
                                          <p:spTgt spid="205">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205">
                                            <p:txEl>
                                              <p:pRg st="1" end="1"/>
                                            </p:txEl>
                                          </p:spTgt>
                                        </p:tgtEl>
                                        <p:attrNameLst>
                                          <p:attrName>ppt_h</p:attrName>
                                        </p:attrNameLst>
                                      </p:cBhvr>
                                      <p:tavLst>
                                        <p:tav tm="0">
                                          <p:val>
                                            <p:fltVal val="0"/>
                                          </p:val>
                                        </p:tav>
                                        <p:tav tm="100000">
                                          <p:val>
                                            <p:strVal val="#ppt_h"/>
                                          </p:val>
                                        </p:tav>
                                      </p:tavLst>
                                    </p:anim>
                                  </p:childTnLst>
                                </p:cTn>
                              </p:par>
                              <p:par>
                                <p:cTn id="19" presetID="23" presetClass="entr" presetSubtype="16" fill="hold" grpId="0">
                                  <p:stCondLst>
                                    <p:cond delay="0"/>
                                  </p:stCondLst>
                                  <p:iterate>
                                    <p:tmAbs val="0"/>
                                  </p:iterate>
                                  <p:childTnLst>
                                    <p:set>
                                      <p:cBhvr>
                                        <p:cTn id="20" fill="hold"/>
                                        <p:tgtEl>
                                          <p:spTgt spid="205">
                                            <p:txEl>
                                              <p:pRg st="2" end="2"/>
                                            </p:txEl>
                                          </p:spTgt>
                                        </p:tgtEl>
                                        <p:attrNameLst>
                                          <p:attrName>style.visibility</p:attrName>
                                        </p:attrNameLst>
                                      </p:cBhvr>
                                      <p:to>
                                        <p:strVal val="visible"/>
                                      </p:to>
                                    </p:set>
                                    <p:anim calcmode="lin" valueType="num">
                                      <p:cBhvr>
                                        <p:cTn id="21" dur="750" fill="hold"/>
                                        <p:tgtEl>
                                          <p:spTgt spid="205">
                                            <p:txEl>
                                              <p:pRg st="2" end="2"/>
                                            </p:txEl>
                                          </p:spTgt>
                                        </p:tgtEl>
                                        <p:attrNameLst>
                                          <p:attrName>ppt_w</p:attrName>
                                        </p:attrNameLst>
                                      </p:cBhvr>
                                      <p:tavLst>
                                        <p:tav tm="0">
                                          <p:val>
                                            <p:fltVal val="0"/>
                                          </p:val>
                                        </p:tav>
                                        <p:tav tm="100000">
                                          <p:val>
                                            <p:strVal val="#ppt_w"/>
                                          </p:val>
                                        </p:tav>
                                      </p:tavLst>
                                    </p:anim>
                                    <p:anim calcmode="lin" valueType="num">
                                      <p:cBhvr>
                                        <p:cTn id="22" dur="750" fill="hold"/>
                                        <p:tgtEl>
                                          <p:spTgt spid="20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iterate>
                                    <p:tmAbs val="0"/>
                                  </p:iterate>
                                  <p:childTnLst>
                                    <p:set>
                                      <p:cBhvr>
                                        <p:cTn id="26" fill="hold"/>
                                        <p:tgtEl>
                                          <p:spTgt spid="205">
                                            <p:txEl>
                                              <p:pRg st="3" end="3"/>
                                            </p:txEl>
                                          </p:spTgt>
                                        </p:tgtEl>
                                        <p:attrNameLst>
                                          <p:attrName>style.visibility</p:attrName>
                                        </p:attrNameLst>
                                      </p:cBhvr>
                                      <p:to>
                                        <p:strVal val="visible"/>
                                      </p:to>
                                    </p:set>
                                    <p:anim calcmode="lin" valueType="num">
                                      <p:cBhvr>
                                        <p:cTn id="27" dur="750" fill="hold"/>
                                        <p:tgtEl>
                                          <p:spTgt spid="205">
                                            <p:txEl>
                                              <p:pRg st="3" end="3"/>
                                            </p:txEl>
                                          </p:spTgt>
                                        </p:tgtEl>
                                        <p:attrNameLst>
                                          <p:attrName>ppt_w</p:attrName>
                                        </p:attrNameLst>
                                      </p:cBhvr>
                                      <p:tavLst>
                                        <p:tav tm="0">
                                          <p:val>
                                            <p:fltVal val="0"/>
                                          </p:val>
                                        </p:tav>
                                        <p:tav tm="100000">
                                          <p:val>
                                            <p:strVal val="#ppt_w"/>
                                          </p:val>
                                        </p:tav>
                                      </p:tavLst>
                                    </p:anim>
                                    <p:anim calcmode="lin" valueType="num">
                                      <p:cBhvr>
                                        <p:cTn id="28" dur="750" fill="hold"/>
                                        <p:tgtEl>
                                          <p:spTgt spid="205">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iterate>
                                    <p:tmAbs val="0"/>
                                  </p:iterate>
                                  <p:childTnLst>
                                    <p:set>
                                      <p:cBhvr>
                                        <p:cTn id="32" fill="hold"/>
                                        <p:tgtEl>
                                          <p:spTgt spid="205">
                                            <p:txEl>
                                              <p:pRg st="4" end="4"/>
                                            </p:txEl>
                                          </p:spTgt>
                                        </p:tgtEl>
                                        <p:attrNameLst>
                                          <p:attrName>style.visibility</p:attrName>
                                        </p:attrNameLst>
                                      </p:cBhvr>
                                      <p:to>
                                        <p:strVal val="visible"/>
                                      </p:to>
                                    </p:set>
                                    <p:anim calcmode="lin" valueType="num">
                                      <p:cBhvr>
                                        <p:cTn id="33" dur="750" fill="hold"/>
                                        <p:tgtEl>
                                          <p:spTgt spid="205">
                                            <p:txEl>
                                              <p:pRg st="4" end="4"/>
                                            </p:txEl>
                                          </p:spTgt>
                                        </p:tgtEl>
                                        <p:attrNameLst>
                                          <p:attrName>ppt_w</p:attrName>
                                        </p:attrNameLst>
                                      </p:cBhvr>
                                      <p:tavLst>
                                        <p:tav tm="0">
                                          <p:val>
                                            <p:fltVal val="0"/>
                                          </p:val>
                                        </p:tav>
                                        <p:tav tm="100000">
                                          <p:val>
                                            <p:strVal val="#ppt_w"/>
                                          </p:val>
                                        </p:tav>
                                      </p:tavLst>
                                    </p:anim>
                                    <p:anim calcmode="lin" valueType="num">
                                      <p:cBhvr>
                                        <p:cTn id="34" dur="750" fill="hold"/>
                                        <p:tgtEl>
                                          <p:spTgt spid="205">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iterate>
                                    <p:tmAbs val="0"/>
                                  </p:iterate>
                                  <p:childTnLst>
                                    <p:set>
                                      <p:cBhvr>
                                        <p:cTn id="38" fill="hold"/>
                                        <p:tgtEl>
                                          <p:spTgt spid="205">
                                            <p:txEl>
                                              <p:pRg st="5" end="5"/>
                                            </p:txEl>
                                          </p:spTgt>
                                        </p:tgtEl>
                                        <p:attrNameLst>
                                          <p:attrName>style.visibility</p:attrName>
                                        </p:attrNameLst>
                                      </p:cBhvr>
                                      <p:to>
                                        <p:strVal val="visible"/>
                                      </p:to>
                                    </p:set>
                                    <p:anim calcmode="lin" valueType="num">
                                      <p:cBhvr>
                                        <p:cTn id="39" dur="750" fill="hold"/>
                                        <p:tgtEl>
                                          <p:spTgt spid="205">
                                            <p:txEl>
                                              <p:pRg st="5" end="5"/>
                                            </p:txEl>
                                          </p:spTgt>
                                        </p:tgtEl>
                                        <p:attrNameLst>
                                          <p:attrName>ppt_w</p:attrName>
                                        </p:attrNameLst>
                                      </p:cBhvr>
                                      <p:tavLst>
                                        <p:tav tm="0">
                                          <p:val>
                                            <p:fltVal val="0"/>
                                          </p:val>
                                        </p:tav>
                                        <p:tav tm="100000">
                                          <p:val>
                                            <p:strVal val="#ppt_w"/>
                                          </p:val>
                                        </p:tav>
                                      </p:tavLst>
                                    </p:anim>
                                    <p:anim calcmode="lin" valueType="num">
                                      <p:cBhvr>
                                        <p:cTn id="40" dur="750" fill="hold"/>
                                        <p:tgtEl>
                                          <p:spTgt spid="205">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grpId="0" nodeType="clickEffect">
                                  <p:stCondLst>
                                    <p:cond delay="0"/>
                                  </p:stCondLst>
                                  <p:iterate>
                                    <p:tmAbs val="0"/>
                                  </p:iterate>
                                  <p:childTnLst>
                                    <p:set>
                                      <p:cBhvr>
                                        <p:cTn id="44" fill="hold"/>
                                        <p:tgtEl>
                                          <p:spTgt spid="205">
                                            <p:txEl>
                                              <p:pRg st="6" end="6"/>
                                            </p:txEl>
                                          </p:spTgt>
                                        </p:tgtEl>
                                        <p:attrNameLst>
                                          <p:attrName>style.visibility</p:attrName>
                                        </p:attrNameLst>
                                      </p:cBhvr>
                                      <p:to>
                                        <p:strVal val="visible"/>
                                      </p:to>
                                    </p:set>
                                    <p:anim calcmode="lin" valueType="num">
                                      <p:cBhvr>
                                        <p:cTn id="45" dur="750" fill="hold"/>
                                        <p:tgtEl>
                                          <p:spTgt spid="205">
                                            <p:txEl>
                                              <p:pRg st="6" end="6"/>
                                            </p:txEl>
                                          </p:spTgt>
                                        </p:tgtEl>
                                        <p:attrNameLst>
                                          <p:attrName>ppt_w</p:attrName>
                                        </p:attrNameLst>
                                      </p:cBhvr>
                                      <p:tavLst>
                                        <p:tav tm="0">
                                          <p:val>
                                            <p:fltVal val="0"/>
                                          </p:val>
                                        </p:tav>
                                        <p:tav tm="100000">
                                          <p:val>
                                            <p:strVal val="#ppt_w"/>
                                          </p:val>
                                        </p:tav>
                                      </p:tavLst>
                                    </p:anim>
                                    <p:anim calcmode="lin" valueType="num">
                                      <p:cBhvr>
                                        <p:cTn id="46" dur="750" fill="hold"/>
                                        <p:tgtEl>
                                          <p:spTgt spid="205">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Five by Five</a:t>
            </a:r>
          </a:p>
        </p:txBody>
      </p:sp>
      <p:sp>
        <p:nvSpPr>
          <p:cNvPr id="210" name="Shape 210"/>
          <p:cNvSpPr>
            <a:spLocks noGrp="1"/>
          </p:cNvSpPr>
          <p:nvPr>
            <p:ph type="body" idx="1"/>
          </p:nvPr>
        </p:nvSpPr>
        <p:spPr>
          <a:prstGeom prst="rect">
            <a:avLst/>
          </a:prstGeom>
        </p:spPr>
        <p:txBody>
          <a:bodyPr/>
          <a:lstStyle>
            <a:lvl1pPr marL="685800" indent="-685800">
              <a:buSzPct val="100000"/>
              <a:buAutoNum type="arabicPeriod"/>
            </a:lvl1pPr>
          </a:lstStyle>
          <a:p>
            <a:pPr lvl="0">
              <a:defRPr sz="1800">
                <a:solidFill>
                  <a:srgbClr val="000000"/>
                </a:solidFill>
              </a:defRPr>
            </a:pPr>
            <a:r>
              <a:rPr sz="4300">
                <a:solidFill>
                  <a:srgbClr val="546056"/>
                </a:solidFill>
              </a:rPr>
              <a:t>It’s easy to inject packets into the middle of a UDP conversation. It’s harder to do with a TCP conversation. Explain why that is, using terms from this deck. What kind of STRIDE attack would this represent?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Five by Five</a:t>
            </a:r>
          </a:p>
        </p:txBody>
      </p:sp>
      <p:sp>
        <p:nvSpPr>
          <p:cNvPr id="213" name="Shape 213"/>
          <p:cNvSpPr>
            <a:spLocks noGrp="1"/>
          </p:cNvSpPr>
          <p:nvPr>
            <p:ph type="body" idx="1"/>
          </p:nvPr>
        </p:nvSpPr>
        <p:spPr>
          <a:prstGeom prst="rect">
            <a:avLst/>
          </a:prstGeom>
        </p:spPr>
        <p:txBody>
          <a:bodyPr/>
          <a:lstStyle>
            <a:lvl1pPr marL="685800" indent="-685800">
              <a:buSzPct val="100000"/>
              <a:buAutoNum type="arabicPeriod" startAt="2"/>
            </a:lvl1pPr>
          </a:lstStyle>
          <a:p>
            <a:pPr lvl="0">
              <a:defRPr sz="1800">
                <a:solidFill>
                  <a:srgbClr val="000000"/>
                </a:solidFill>
              </a:defRPr>
            </a:pPr>
            <a:r>
              <a:rPr sz="4300">
                <a:solidFill>
                  <a:srgbClr val="546056"/>
                </a:solidFill>
              </a:rPr>
              <a:t>The checksum in UDP and TCP headers is a simple form of __________, and thus can be considered a mitigation against some trivial _________ attacks. Describe briefly how an attacker could defeat it. How would a defender mitigate that, and what would it cost?</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Five by Five</a:t>
            </a:r>
          </a:p>
        </p:txBody>
      </p:sp>
      <p:sp>
        <p:nvSpPr>
          <p:cNvPr id="216" name="Shape 216"/>
          <p:cNvSpPr>
            <a:spLocks noGrp="1"/>
          </p:cNvSpPr>
          <p:nvPr>
            <p:ph type="body" idx="1"/>
          </p:nvPr>
        </p:nvSpPr>
        <p:spPr>
          <a:prstGeom prst="rect">
            <a:avLst/>
          </a:prstGeom>
        </p:spPr>
        <p:txBody>
          <a:bodyPr/>
          <a:lstStyle>
            <a:lvl1pPr marL="685800" indent="-685800">
              <a:buSzPct val="100000"/>
              <a:buAutoNum type="arabicPeriod" startAt="3"/>
            </a:lvl1pPr>
          </a:lstStyle>
          <a:p>
            <a:pPr lvl="0">
              <a:defRPr sz="1800">
                <a:solidFill>
                  <a:srgbClr val="000000"/>
                </a:solidFill>
              </a:defRPr>
            </a:pPr>
            <a:r>
              <a:rPr sz="4300">
                <a:solidFill>
                  <a:srgbClr val="546056"/>
                </a:solidFill>
              </a:rPr>
              <a:t>Replay attacks are a form of _______. List three things you could include in a packet or request to defend against replay attacks.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3">
            <a:extLst/>
          </a:blip>
          <a:stretch>
            <a:fillRect/>
          </a:stretch>
        </p:blipFill>
        <p:spPr>
          <a:xfrm>
            <a:off x="355600" y="355600"/>
            <a:ext cx="12293600" cy="6070600"/>
          </a:xfrm>
          <a:prstGeom prst="rect">
            <a:avLst/>
          </a:prstGeom>
        </p:spPr>
      </p:pic>
      <p:sp>
        <p:nvSpPr>
          <p:cNvPr id="49" name="Shape 49"/>
          <p:cNvSpPr>
            <a:spLocks noGrp="1"/>
          </p:cNvSpPr>
          <p:nvPr>
            <p:ph type="title"/>
          </p:nvPr>
        </p:nvSpPr>
        <p:spPr>
          <a:prstGeom prst="rect">
            <a:avLst/>
          </a:prstGeom>
        </p:spPr>
        <p:txBody>
          <a:bodyPr/>
          <a:lstStyle/>
          <a:p>
            <a:pPr lvl="0">
              <a:defRPr sz="1800">
                <a:solidFill>
                  <a:srgbClr val="000000"/>
                </a:solidFill>
              </a:defRPr>
            </a:pPr>
            <a:r>
              <a:rPr sz="7000">
                <a:solidFill>
                  <a:srgbClr val="546056"/>
                </a:solidFill>
              </a:rPr>
              <a:t>Sometimes it’s another tree</a:t>
            </a:r>
          </a:p>
        </p:txBody>
      </p:sp>
      <p:sp>
        <p:nvSpPr>
          <p:cNvPr id="50" name="Shape 50"/>
          <p:cNvSpPr>
            <a:spLocks noGrp="1"/>
          </p:cNvSpPr>
          <p:nvPr>
            <p:ph type="body" idx="1"/>
          </p:nvPr>
        </p:nvSpPr>
        <p:spPr>
          <a:prstGeom prst="rect">
            <a:avLst/>
          </a:prstGeom>
        </p:spPr>
        <p:txBody>
          <a:bodyPr/>
          <a:lstStyle/>
          <a:p>
            <a:pPr lvl="0"/>
            <a:endParaRPr/>
          </a:p>
        </p:txBody>
      </p:sp>
      <p:grpSp>
        <p:nvGrpSpPr>
          <p:cNvPr id="54" name="Group 54"/>
          <p:cNvGrpSpPr/>
          <p:nvPr/>
        </p:nvGrpSpPr>
        <p:grpSpPr>
          <a:xfrm>
            <a:off x="3982542" y="5112890"/>
            <a:ext cx="7533658" cy="1340307"/>
            <a:chOff x="-50800" y="-50800"/>
            <a:chExt cx="7533656" cy="1340306"/>
          </a:xfrm>
        </p:grpSpPr>
        <p:pic>
          <p:nvPicPr>
            <p:cNvPr id="51" name="Picture 50"/>
            <p:cNvPicPr/>
            <p:nvPr/>
          </p:nvPicPr>
          <p:blipFill>
            <a:blip r:embed="rId4">
              <a:extLst/>
            </a:blip>
            <a:stretch>
              <a:fillRect/>
            </a:stretch>
          </p:blipFill>
          <p:spPr>
            <a:xfrm>
              <a:off x="-50800" y="-50800"/>
              <a:ext cx="4583380" cy="998451"/>
            </a:xfrm>
            <a:prstGeom prst="rect">
              <a:avLst/>
            </a:prstGeom>
            <a:effectLst/>
          </p:spPr>
        </p:pic>
        <p:sp>
          <p:nvSpPr>
            <p:cNvPr id="53" name="Shape 53"/>
            <p:cNvSpPr/>
            <p:nvPr/>
          </p:nvSpPr>
          <p:spPr>
            <a:xfrm>
              <a:off x="3355356" y="718006"/>
              <a:ext cx="4127501" cy="571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solidFill>
                    <a:srgbClr val="3D8638"/>
                  </a:solidFill>
                  <a:latin typeface="Marker Felt"/>
                  <a:ea typeface="Marker Felt"/>
                  <a:cs typeface="Marker Felt"/>
                  <a:sym typeface="Marker Felt"/>
                </a:defRPr>
              </a:lvl1pPr>
            </a:lstStyle>
            <a:p>
              <a:pPr lvl="0">
                <a:defRPr sz="1800" b="0">
                  <a:solidFill>
                    <a:srgbClr val="000000"/>
                  </a:solidFill>
                </a:defRPr>
              </a:pPr>
              <a:r>
                <a:rPr sz="3200" b="1">
                  <a:solidFill>
                    <a:srgbClr val="3D8638"/>
                  </a:solidFill>
                </a:rPr>
                <a:t>“See Attack Tree #28”</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4"/>
                                        </p:tgtEl>
                                        <p:attrNameLst>
                                          <p:attrName>style.visibility</p:attrName>
                                        </p:attrNameLst>
                                      </p:cBhvr>
                                      <p:to>
                                        <p:strVal val="visible"/>
                                      </p:to>
                                    </p:set>
                                    <p:animEffect transition="in" filter="wipe(left)">
                                      <p:cBhvr>
                                        <p:cTn id="7"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Five by Five</a:t>
            </a:r>
          </a:p>
        </p:txBody>
      </p:sp>
      <p:sp>
        <p:nvSpPr>
          <p:cNvPr id="219" name="Shape 219"/>
          <p:cNvSpPr>
            <a:spLocks noGrp="1"/>
          </p:cNvSpPr>
          <p:nvPr>
            <p:ph type="body" idx="1"/>
          </p:nvPr>
        </p:nvSpPr>
        <p:spPr>
          <a:prstGeom prst="rect">
            <a:avLst/>
          </a:prstGeom>
        </p:spPr>
        <p:txBody>
          <a:bodyPr/>
          <a:lstStyle>
            <a:lvl1pPr marL="685800" indent="-685800">
              <a:buSzPct val="100000"/>
              <a:buAutoNum type="arabicPeriod" startAt="4"/>
            </a:lvl1pPr>
          </a:lstStyle>
          <a:p>
            <a:pPr lvl="0">
              <a:defRPr sz="1800">
                <a:solidFill>
                  <a:srgbClr val="000000"/>
                </a:solidFill>
              </a:defRPr>
            </a:pPr>
            <a:r>
              <a:rPr sz="4300">
                <a:solidFill>
                  <a:srgbClr val="546056"/>
                </a:solidFill>
              </a:rPr>
              <a:t>Filtering is a defense against ________ attacks. If poorly implemented, however, it can itself become a vector for ________ and ________ attacks. Give a one-sentence example of each of those two attacks against a filtering mechanism.</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Five by Five</a:t>
            </a:r>
          </a:p>
        </p:txBody>
      </p:sp>
      <p:sp>
        <p:nvSpPr>
          <p:cNvPr id="222" name="Shape 222"/>
          <p:cNvSpPr>
            <a:spLocks noGrp="1"/>
          </p:cNvSpPr>
          <p:nvPr>
            <p:ph type="body" idx="1"/>
          </p:nvPr>
        </p:nvSpPr>
        <p:spPr>
          <a:prstGeom prst="rect">
            <a:avLst/>
          </a:prstGeom>
        </p:spPr>
        <p:txBody>
          <a:bodyPr/>
          <a:lstStyle>
            <a:lvl1pPr marL="685800" indent="-685800">
              <a:buSzPct val="100000"/>
              <a:buAutoNum type="arabicPeriod" startAt="5"/>
            </a:lvl1pPr>
          </a:lstStyle>
          <a:p>
            <a:pPr lvl="0">
              <a:defRPr sz="1800">
                <a:solidFill>
                  <a:srgbClr val="000000"/>
                </a:solidFill>
              </a:defRPr>
            </a:pPr>
            <a:r>
              <a:rPr sz="4300">
                <a:solidFill>
                  <a:srgbClr val="546056"/>
                </a:solidFill>
              </a:rPr>
              <a:t>The old standard for encrypting browser connections was called _____; the new version is called _____. Both will reliably encrypt a TCP stream. However, simply encrypting the stream isn’t sufficient—the client must also protect against _______ attacks by doing what?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p:cNvPicPr/>
          <p:nvPr/>
        </p:nvPicPr>
        <p:blipFill>
          <a:blip r:embed="rId3">
            <a:extLst/>
          </a:blip>
          <a:stretch>
            <a:fillRect/>
          </a:stretch>
        </p:blipFill>
        <p:spPr>
          <a:xfrm>
            <a:off x="355600" y="355600"/>
            <a:ext cx="12293600" cy="6070600"/>
          </a:xfrm>
          <a:prstGeom prst="rect">
            <a:avLst/>
          </a:prstGeom>
        </p:spPr>
      </p:pic>
      <p:sp>
        <p:nvSpPr>
          <p:cNvPr id="59" name="Shape 59"/>
          <p:cNvSpPr>
            <a:spLocks noGrp="1"/>
          </p:cNvSpPr>
          <p:nvPr>
            <p:ph type="title"/>
          </p:nvPr>
        </p:nvSpPr>
        <p:spPr>
          <a:prstGeom prst="rect">
            <a:avLst/>
          </a:prstGeom>
        </p:spPr>
        <p:txBody>
          <a:bodyPr/>
          <a:lstStyle/>
          <a:p>
            <a:pPr lvl="0">
              <a:defRPr sz="1800">
                <a:solidFill>
                  <a:srgbClr val="000000"/>
                </a:solidFill>
              </a:defRPr>
            </a:pPr>
            <a:r>
              <a:rPr sz="7000">
                <a:solidFill>
                  <a:srgbClr val="546056"/>
                </a:solidFill>
              </a:rPr>
              <a:t>Sometimes you’re not sure</a:t>
            </a:r>
          </a:p>
        </p:txBody>
      </p:sp>
      <p:sp>
        <p:nvSpPr>
          <p:cNvPr id="60" name="Shape 60"/>
          <p:cNvSpPr>
            <a:spLocks noGrp="1"/>
          </p:cNvSpPr>
          <p:nvPr>
            <p:ph type="body" idx="1"/>
          </p:nvPr>
        </p:nvSpPr>
        <p:spPr>
          <a:prstGeom prst="rect">
            <a:avLst/>
          </a:prstGeom>
        </p:spPr>
        <p:txBody>
          <a:bodyPr/>
          <a:lstStyle/>
          <a:p>
            <a:pPr lvl="0"/>
            <a:endParaRPr/>
          </a:p>
        </p:txBody>
      </p:sp>
      <p:pic>
        <p:nvPicPr>
          <p:cNvPr id="61" name="Picture 60"/>
          <p:cNvPicPr/>
          <p:nvPr/>
        </p:nvPicPr>
        <p:blipFill>
          <a:blip r:embed="rId4">
            <a:extLst/>
          </a:blip>
          <a:stretch>
            <a:fillRect/>
          </a:stretch>
        </p:blipFill>
        <p:spPr>
          <a:xfrm>
            <a:off x="5531318" y="3895995"/>
            <a:ext cx="4583380" cy="99845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61"/>
                                        </p:tgtEl>
                                        <p:attrNameLst>
                                          <p:attrName>style.visibility</p:attrName>
                                        </p:attrNameLst>
                                      </p:cBhvr>
                                      <p:to>
                                        <p:strVal val="visible"/>
                                      </p:to>
                                    </p:set>
                                    <p:animEffect transition="in" filter="wipe(left)">
                                      <p:cBhvr>
                                        <p:cTn id="7"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solidFill>
                  <a:srgbClr val="000000"/>
                </a:solidFill>
              </a:defRPr>
            </a:pPr>
            <a:r>
              <a:rPr sz="7000" dirty="0">
                <a:solidFill>
                  <a:srgbClr val="FFFFFF">
                    <a:alpha val="95000"/>
                  </a:srgbClr>
                </a:solidFill>
              </a:rPr>
              <a:t>STRIDE </a:t>
            </a:r>
            <a:r>
              <a:rPr lang="en-US" sz="7000" dirty="0">
                <a:solidFill>
                  <a:srgbClr val="FFFFFF">
                    <a:alpha val="95000"/>
                  </a:srgbClr>
                </a:solidFill>
                <a:sym typeface="Wingdings" panose="05000000000000000000" pitchFamily="2" charset="2"/>
              </a:rPr>
              <a:t> Fault</a:t>
            </a:r>
            <a:endParaRPr sz="7000" dirty="0">
              <a:solidFill>
                <a:srgbClr val="FFFFFF">
                  <a:alpha val="95000"/>
                </a:srgbClr>
              </a:solidFill>
            </a:endParaRPr>
          </a:p>
        </p:txBody>
      </p:sp>
      <p:sp>
        <p:nvSpPr>
          <p:cNvPr id="67" name="Shape 67"/>
          <p:cNvSpPr>
            <a:spLocks noGrp="1"/>
          </p:cNvSpPr>
          <p:nvPr>
            <p:ph type="body" idx="1"/>
          </p:nvPr>
        </p:nvSpPr>
        <p:spPr>
          <a:prstGeom prst="rect">
            <a:avLst/>
          </a:prstGeom>
        </p:spPr>
        <p:txBody>
          <a:bodyPr/>
          <a:lstStyle/>
          <a:p>
            <a:pPr marL="480059" lvl="0" indent="-480059" defTabSz="525779">
              <a:spcBef>
                <a:spcPts val="3700"/>
              </a:spcBef>
              <a:buBlip>
                <a:blip r:embed="rId3"/>
              </a:buBlip>
              <a:defRPr sz="1800">
                <a:solidFill>
                  <a:srgbClr val="000000"/>
                </a:solidFill>
              </a:defRPr>
            </a:pPr>
            <a:r>
              <a:rPr sz="3870" dirty="0">
                <a:solidFill>
                  <a:srgbClr val="546056"/>
                </a:solidFill>
              </a:rPr>
              <a:t>Spoofing </a:t>
            </a:r>
            <a:r>
              <a:rPr lang="en-US" sz="3870" dirty="0">
                <a:solidFill>
                  <a:srgbClr val="546056"/>
                </a:solidFill>
                <a:sym typeface="Wingdings" panose="05000000000000000000" pitchFamily="2" charset="2"/>
              </a:rPr>
              <a:t> lack of </a:t>
            </a:r>
            <a:r>
              <a:rPr lang="en-US" sz="3870" b="1" dirty="0">
                <a:solidFill>
                  <a:srgbClr val="546056"/>
                </a:solidFill>
                <a:sym typeface="Wingdings" panose="05000000000000000000" pitchFamily="2" charset="2"/>
              </a:rPr>
              <a:t>identity</a:t>
            </a:r>
            <a:endParaRPr sz="3870" dirty="0">
              <a:solidFill>
                <a:srgbClr val="546056"/>
              </a:solidFill>
            </a:endParaRPr>
          </a:p>
          <a:p>
            <a:pPr marL="480059" lvl="0" indent="-480059" defTabSz="525779">
              <a:spcBef>
                <a:spcPts val="3700"/>
              </a:spcBef>
              <a:buBlip>
                <a:blip r:embed="rId3"/>
              </a:buBlip>
              <a:defRPr sz="1800">
                <a:solidFill>
                  <a:srgbClr val="000000"/>
                </a:solidFill>
              </a:defRPr>
            </a:pPr>
            <a:r>
              <a:rPr sz="3870" dirty="0">
                <a:solidFill>
                  <a:srgbClr val="546056"/>
                </a:solidFill>
              </a:rPr>
              <a:t>Tampering </a:t>
            </a:r>
            <a:r>
              <a:rPr lang="en-US" sz="3870" dirty="0">
                <a:solidFill>
                  <a:srgbClr val="546056"/>
                </a:solidFill>
                <a:sym typeface="Wingdings" panose="05000000000000000000" pitchFamily="2" charset="2"/>
              </a:rPr>
              <a:t> lack of </a:t>
            </a:r>
            <a:r>
              <a:rPr lang="en-US" sz="3870" b="1" dirty="0">
                <a:solidFill>
                  <a:srgbClr val="546056"/>
                </a:solidFill>
                <a:sym typeface="Wingdings" panose="05000000000000000000" pitchFamily="2" charset="2"/>
              </a:rPr>
              <a:t>integrity</a:t>
            </a:r>
            <a:endParaRPr sz="3870" dirty="0">
              <a:solidFill>
                <a:srgbClr val="546056"/>
              </a:solidFill>
            </a:endParaRPr>
          </a:p>
          <a:p>
            <a:pPr marL="480059" lvl="0" indent="-480059" defTabSz="525779">
              <a:spcBef>
                <a:spcPts val="3700"/>
              </a:spcBef>
              <a:buBlip>
                <a:blip r:embed="rId3"/>
              </a:buBlip>
              <a:defRPr sz="1800">
                <a:solidFill>
                  <a:srgbClr val="000000"/>
                </a:solidFill>
              </a:defRPr>
            </a:pPr>
            <a:r>
              <a:rPr sz="3870" dirty="0">
                <a:solidFill>
                  <a:srgbClr val="546056"/>
                </a:solidFill>
              </a:rPr>
              <a:t>Repudiation </a:t>
            </a:r>
            <a:r>
              <a:rPr lang="en-US" sz="3870" dirty="0">
                <a:solidFill>
                  <a:srgbClr val="546056"/>
                </a:solidFill>
                <a:sym typeface="Wingdings" panose="05000000000000000000" pitchFamily="2" charset="2"/>
              </a:rPr>
              <a:t> lack of </a:t>
            </a:r>
            <a:r>
              <a:rPr lang="en-US" sz="3870" b="1" dirty="0">
                <a:solidFill>
                  <a:srgbClr val="546056"/>
                </a:solidFill>
                <a:sym typeface="Wingdings" panose="05000000000000000000" pitchFamily="2" charset="2"/>
              </a:rPr>
              <a:t>auditing</a:t>
            </a:r>
            <a:endParaRPr sz="3870" dirty="0">
              <a:solidFill>
                <a:srgbClr val="546056"/>
              </a:solidFill>
            </a:endParaRPr>
          </a:p>
          <a:p>
            <a:pPr marL="480059" lvl="0" indent="-480059" defTabSz="525779">
              <a:spcBef>
                <a:spcPts val="3700"/>
              </a:spcBef>
              <a:buBlip>
                <a:blip r:embed="rId3"/>
              </a:buBlip>
              <a:defRPr sz="1800">
                <a:solidFill>
                  <a:srgbClr val="000000"/>
                </a:solidFill>
              </a:defRPr>
            </a:pPr>
            <a:r>
              <a:rPr sz="3870" dirty="0">
                <a:solidFill>
                  <a:srgbClr val="546056"/>
                </a:solidFill>
              </a:rPr>
              <a:t>Information disclosure </a:t>
            </a:r>
            <a:r>
              <a:rPr lang="en-US" sz="3870" dirty="0">
                <a:solidFill>
                  <a:srgbClr val="546056"/>
                </a:solidFill>
                <a:sym typeface="Wingdings" panose="05000000000000000000" pitchFamily="2" charset="2"/>
              </a:rPr>
              <a:t> lack of </a:t>
            </a:r>
            <a:r>
              <a:rPr lang="en-US" sz="3870" b="1" dirty="0">
                <a:solidFill>
                  <a:srgbClr val="546056"/>
                </a:solidFill>
                <a:sym typeface="Wingdings" panose="05000000000000000000" pitchFamily="2" charset="2"/>
              </a:rPr>
              <a:t>confidentiality</a:t>
            </a:r>
            <a:endParaRPr sz="3870" dirty="0">
              <a:solidFill>
                <a:srgbClr val="546056"/>
              </a:solidFill>
            </a:endParaRPr>
          </a:p>
          <a:p>
            <a:pPr marL="480059" lvl="0" indent="-480059" defTabSz="525779">
              <a:spcBef>
                <a:spcPts val="3700"/>
              </a:spcBef>
              <a:buBlip>
                <a:blip r:embed="rId3"/>
              </a:buBlip>
              <a:defRPr sz="1800">
                <a:solidFill>
                  <a:srgbClr val="000000"/>
                </a:solidFill>
              </a:defRPr>
            </a:pPr>
            <a:r>
              <a:rPr sz="3870" dirty="0">
                <a:solidFill>
                  <a:srgbClr val="546056"/>
                </a:solidFill>
              </a:rPr>
              <a:t>Denial of service </a:t>
            </a:r>
            <a:r>
              <a:rPr lang="en-US" sz="3870" dirty="0">
                <a:solidFill>
                  <a:srgbClr val="546056"/>
                </a:solidFill>
                <a:sym typeface="Wingdings" panose="05000000000000000000" pitchFamily="2" charset="2"/>
              </a:rPr>
              <a:t> lack of </a:t>
            </a:r>
            <a:r>
              <a:rPr lang="en-US" sz="3870" b="1" dirty="0">
                <a:solidFill>
                  <a:srgbClr val="546056"/>
                </a:solidFill>
                <a:sym typeface="Wingdings" panose="05000000000000000000" pitchFamily="2" charset="2"/>
              </a:rPr>
              <a:t>availability</a:t>
            </a:r>
            <a:endParaRPr sz="3870" dirty="0">
              <a:solidFill>
                <a:srgbClr val="546056"/>
              </a:solidFill>
            </a:endParaRPr>
          </a:p>
          <a:p>
            <a:pPr marL="480059" lvl="0" indent="-480059" defTabSz="525779">
              <a:spcBef>
                <a:spcPts val="3700"/>
              </a:spcBef>
              <a:buBlip>
                <a:blip r:embed="rId3"/>
              </a:buBlip>
              <a:defRPr sz="1800">
                <a:solidFill>
                  <a:srgbClr val="000000"/>
                </a:solidFill>
              </a:defRPr>
            </a:pPr>
            <a:r>
              <a:rPr sz="3870" dirty="0">
                <a:solidFill>
                  <a:srgbClr val="546056"/>
                </a:solidFill>
              </a:rPr>
              <a:t>Elevation of privilege </a:t>
            </a:r>
            <a:r>
              <a:rPr lang="en-US" sz="3870" dirty="0">
                <a:solidFill>
                  <a:srgbClr val="546056"/>
                </a:solidFill>
                <a:sym typeface="Wingdings" panose="05000000000000000000" pitchFamily="2" charset="2"/>
              </a:rPr>
              <a:t> lack of </a:t>
            </a:r>
            <a:r>
              <a:rPr lang="en-US" sz="3870" b="1" dirty="0">
                <a:solidFill>
                  <a:srgbClr val="546056"/>
                </a:solidFill>
                <a:sym typeface="Wingdings" panose="05000000000000000000" pitchFamily="2" charset="2"/>
              </a:rPr>
              <a:t>authorization</a:t>
            </a:r>
            <a:endParaRPr sz="3870" dirty="0">
              <a:solidFill>
                <a:srgbClr val="546056"/>
              </a:solid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67">
                                            <p:bg/>
                                          </p:spTgt>
                                        </p:tgtEl>
                                        <p:attrNameLst>
                                          <p:attrName>style.visibility</p:attrName>
                                        </p:attrNameLst>
                                      </p:cBhvr>
                                      <p:to>
                                        <p:strVal val="visible"/>
                                      </p:to>
                                    </p:set>
                                    <p:anim calcmode="lin" valueType="num">
                                      <p:cBhvr>
                                        <p:cTn id="7" dur="750" fill="hold"/>
                                        <p:tgtEl>
                                          <p:spTgt spid="67">
                                            <p:bg/>
                                          </p:spTgt>
                                        </p:tgtEl>
                                        <p:attrNameLst>
                                          <p:attrName>ppt_w</p:attrName>
                                        </p:attrNameLst>
                                      </p:cBhvr>
                                      <p:tavLst>
                                        <p:tav tm="0">
                                          <p:val>
                                            <p:fltVal val="0"/>
                                          </p:val>
                                        </p:tav>
                                        <p:tav tm="100000">
                                          <p:val>
                                            <p:strVal val="#ppt_w"/>
                                          </p:val>
                                        </p:tav>
                                      </p:tavLst>
                                    </p:anim>
                                    <p:anim calcmode="lin" valueType="num">
                                      <p:cBhvr>
                                        <p:cTn id="8" dur="750" fill="hold"/>
                                        <p:tgtEl>
                                          <p:spTgt spid="67">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67">
                                            <p:txEl>
                                              <p:pRg st="0" end="0"/>
                                            </p:txEl>
                                          </p:spTgt>
                                        </p:tgtEl>
                                        <p:attrNameLst>
                                          <p:attrName>style.visibility</p:attrName>
                                        </p:attrNameLst>
                                      </p:cBhvr>
                                      <p:to>
                                        <p:strVal val="visible"/>
                                      </p:to>
                                    </p:set>
                                    <p:anim calcmode="lin" valueType="num">
                                      <p:cBhvr>
                                        <p:cTn id="11" dur="75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6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67">
                                            <p:txEl>
                                              <p:pRg st="1" end="1"/>
                                            </p:txEl>
                                          </p:spTgt>
                                        </p:tgtEl>
                                        <p:attrNameLst>
                                          <p:attrName>style.visibility</p:attrName>
                                        </p:attrNameLst>
                                      </p:cBhvr>
                                      <p:to>
                                        <p:strVal val="visible"/>
                                      </p:to>
                                    </p:set>
                                    <p:anim calcmode="lin" valueType="num">
                                      <p:cBhvr>
                                        <p:cTn id="17" dur="750" fill="hold"/>
                                        <p:tgtEl>
                                          <p:spTgt spid="67">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6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67">
                                            <p:txEl>
                                              <p:pRg st="2" end="2"/>
                                            </p:txEl>
                                          </p:spTgt>
                                        </p:tgtEl>
                                        <p:attrNameLst>
                                          <p:attrName>style.visibility</p:attrName>
                                        </p:attrNameLst>
                                      </p:cBhvr>
                                      <p:to>
                                        <p:strVal val="visible"/>
                                      </p:to>
                                    </p:set>
                                    <p:anim calcmode="lin" valueType="num">
                                      <p:cBhvr>
                                        <p:cTn id="23" dur="750" fill="hold"/>
                                        <p:tgtEl>
                                          <p:spTgt spid="67">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6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67">
                                            <p:txEl>
                                              <p:pRg st="3" end="3"/>
                                            </p:txEl>
                                          </p:spTgt>
                                        </p:tgtEl>
                                        <p:attrNameLst>
                                          <p:attrName>style.visibility</p:attrName>
                                        </p:attrNameLst>
                                      </p:cBhvr>
                                      <p:to>
                                        <p:strVal val="visible"/>
                                      </p:to>
                                    </p:set>
                                    <p:anim calcmode="lin" valueType="num">
                                      <p:cBhvr>
                                        <p:cTn id="29" dur="750" fill="hold"/>
                                        <p:tgtEl>
                                          <p:spTgt spid="67">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67">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iterate>
                                    <p:tmAbs val="0"/>
                                  </p:iterate>
                                  <p:childTnLst>
                                    <p:set>
                                      <p:cBhvr>
                                        <p:cTn id="34" fill="hold"/>
                                        <p:tgtEl>
                                          <p:spTgt spid="67">
                                            <p:txEl>
                                              <p:pRg st="4" end="4"/>
                                            </p:txEl>
                                          </p:spTgt>
                                        </p:tgtEl>
                                        <p:attrNameLst>
                                          <p:attrName>style.visibility</p:attrName>
                                        </p:attrNameLst>
                                      </p:cBhvr>
                                      <p:to>
                                        <p:strVal val="visible"/>
                                      </p:to>
                                    </p:set>
                                    <p:anim calcmode="lin" valueType="num">
                                      <p:cBhvr>
                                        <p:cTn id="35" dur="750" fill="hold"/>
                                        <p:tgtEl>
                                          <p:spTgt spid="67">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67">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iterate>
                                    <p:tmAbs val="0"/>
                                  </p:iterate>
                                  <p:childTnLst>
                                    <p:set>
                                      <p:cBhvr>
                                        <p:cTn id="40" fill="hold"/>
                                        <p:tgtEl>
                                          <p:spTgt spid="67">
                                            <p:txEl>
                                              <p:pRg st="5" end="5"/>
                                            </p:txEl>
                                          </p:spTgt>
                                        </p:tgtEl>
                                        <p:attrNameLst>
                                          <p:attrName>style.visibility</p:attrName>
                                        </p:attrNameLst>
                                      </p:cBhvr>
                                      <p:to>
                                        <p:strVal val="visible"/>
                                      </p:to>
                                    </p:set>
                                    <p:anim calcmode="lin" valueType="num">
                                      <p:cBhvr>
                                        <p:cTn id="41" dur="750" fill="hold"/>
                                        <p:tgtEl>
                                          <p:spTgt spid="67">
                                            <p:txEl>
                                              <p:pRg st="5" end="5"/>
                                            </p:txEl>
                                          </p:spTgt>
                                        </p:tgtEl>
                                        <p:attrNameLst>
                                          <p:attrName>ppt_w</p:attrName>
                                        </p:attrNameLst>
                                      </p:cBhvr>
                                      <p:tavLst>
                                        <p:tav tm="0">
                                          <p:val>
                                            <p:fltVal val="0"/>
                                          </p:val>
                                        </p:tav>
                                        <p:tav tm="100000">
                                          <p:val>
                                            <p:strVal val="#ppt_w"/>
                                          </p:val>
                                        </p:tav>
                                      </p:tavLst>
                                    </p:anim>
                                    <p:anim calcmode="lin" valueType="num">
                                      <p:cBhvr>
                                        <p:cTn id="42" dur="750" fill="hold"/>
                                        <p:tgtEl>
                                          <p:spTgt spid="67">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a:solidFill>
                  <a:srgbClr val="000000"/>
                </a:solidFill>
              </a:defRPr>
            </a:pPr>
            <a:r>
              <a:rPr lang="en-US" sz="7000" dirty="0">
                <a:solidFill>
                  <a:srgbClr val="FFFFFF">
                    <a:alpha val="95000"/>
                  </a:srgbClr>
                </a:solidFill>
              </a:rPr>
              <a:t>Fault </a:t>
            </a:r>
            <a:r>
              <a:rPr lang="en-US" sz="7000" dirty="0">
                <a:solidFill>
                  <a:srgbClr val="FFFFFF">
                    <a:alpha val="95000"/>
                  </a:srgbClr>
                </a:solidFill>
                <a:sym typeface="Wingdings" panose="05000000000000000000" pitchFamily="2" charset="2"/>
              </a:rPr>
              <a:t> Mitigation</a:t>
            </a:r>
            <a:endParaRPr sz="7000" dirty="0">
              <a:solidFill>
                <a:srgbClr val="FFFFFF">
                  <a:alpha val="95000"/>
                </a:srgbClr>
              </a:solidFill>
            </a:endParaRPr>
          </a:p>
        </p:txBody>
      </p:sp>
      <p:sp>
        <p:nvSpPr>
          <p:cNvPr id="67" name="Shape 67"/>
          <p:cNvSpPr>
            <a:spLocks noGrp="1"/>
          </p:cNvSpPr>
          <p:nvPr>
            <p:ph type="body" idx="1"/>
          </p:nvPr>
        </p:nvSpPr>
        <p:spPr>
          <a:prstGeom prst="rect">
            <a:avLst/>
          </a:prstGeom>
        </p:spPr>
        <p:txBody>
          <a:bodyPr/>
          <a:lstStyle/>
          <a:p>
            <a:pPr marL="480059" lvl="0" indent="-480059" defTabSz="525779">
              <a:spcBef>
                <a:spcPts val="3700"/>
              </a:spcBef>
              <a:buBlip>
                <a:blip r:embed="rId3"/>
              </a:buBlip>
              <a:defRPr sz="1800">
                <a:solidFill>
                  <a:srgbClr val="000000"/>
                </a:solidFill>
              </a:defRPr>
            </a:pPr>
            <a:r>
              <a:rPr lang="en-US" sz="3870" dirty="0">
                <a:solidFill>
                  <a:srgbClr val="546056"/>
                </a:solidFill>
              </a:rPr>
              <a:t>Identity</a:t>
            </a:r>
            <a:r>
              <a:rPr sz="3870" dirty="0">
                <a:solidFill>
                  <a:srgbClr val="546056"/>
                </a:solidFill>
              </a:rPr>
              <a:t> </a:t>
            </a:r>
            <a:r>
              <a:rPr lang="en-US" sz="3870" dirty="0">
                <a:solidFill>
                  <a:srgbClr val="546056"/>
                </a:solidFill>
                <a:sym typeface="Wingdings" panose="05000000000000000000" pitchFamily="2" charset="2"/>
              </a:rPr>
              <a:t> answer “who”</a:t>
            </a:r>
            <a:endParaRPr sz="3870" dirty="0">
              <a:solidFill>
                <a:srgbClr val="546056"/>
              </a:solidFill>
            </a:endParaRPr>
          </a:p>
          <a:p>
            <a:pPr marL="480059" lvl="0" indent="-480059" defTabSz="525779">
              <a:spcBef>
                <a:spcPts val="3700"/>
              </a:spcBef>
              <a:buBlip>
                <a:blip r:embed="rId3"/>
              </a:buBlip>
              <a:defRPr sz="1800">
                <a:solidFill>
                  <a:srgbClr val="000000"/>
                </a:solidFill>
              </a:defRPr>
            </a:pPr>
            <a:r>
              <a:rPr lang="en-US" sz="3870" dirty="0">
                <a:solidFill>
                  <a:srgbClr val="546056"/>
                </a:solidFill>
              </a:rPr>
              <a:t>Integrity</a:t>
            </a:r>
            <a:r>
              <a:rPr sz="3870" dirty="0">
                <a:solidFill>
                  <a:srgbClr val="546056"/>
                </a:solidFill>
              </a:rPr>
              <a:t> </a:t>
            </a:r>
            <a:r>
              <a:rPr lang="en-US" sz="3870" dirty="0">
                <a:solidFill>
                  <a:srgbClr val="546056"/>
                </a:solidFill>
                <a:sym typeface="Wingdings" panose="05000000000000000000" pitchFamily="2" charset="2"/>
              </a:rPr>
              <a:t> answer “who + what”</a:t>
            </a:r>
            <a:endParaRPr sz="3870" dirty="0">
              <a:solidFill>
                <a:srgbClr val="546056"/>
              </a:solidFill>
            </a:endParaRPr>
          </a:p>
          <a:p>
            <a:pPr marL="480059" lvl="0" indent="-480059" defTabSz="525779">
              <a:spcBef>
                <a:spcPts val="3700"/>
              </a:spcBef>
              <a:buBlip>
                <a:blip r:embed="rId3"/>
              </a:buBlip>
              <a:defRPr sz="1800">
                <a:solidFill>
                  <a:srgbClr val="000000"/>
                </a:solidFill>
              </a:defRPr>
            </a:pPr>
            <a:r>
              <a:rPr lang="en-US" sz="3870" dirty="0">
                <a:solidFill>
                  <a:srgbClr val="546056"/>
                </a:solidFill>
              </a:rPr>
              <a:t>Auditing</a:t>
            </a:r>
            <a:r>
              <a:rPr sz="3870" dirty="0">
                <a:solidFill>
                  <a:srgbClr val="546056"/>
                </a:solidFill>
              </a:rPr>
              <a:t> </a:t>
            </a:r>
            <a:r>
              <a:rPr lang="en-US" sz="3870" dirty="0">
                <a:solidFill>
                  <a:srgbClr val="546056"/>
                </a:solidFill>
                <a:sym typeface="Wingdings" panose="05000000000000000000" pitchFamily="2" charset="2"/>
              </a:rPr>
              <a:t> answer “who + what + when”</a:t>
            </a:r>
            <a:endParaRPr sz="3870" dirty="0">
              <a:solidFill>
                <a:srgbClr val="546056"/>
              </a:solidFill>
            </a:endParaRPr>
          </a:p>
          <a:p>
            <a:pPr marL="480059" lvl="0" indent="-480059" defTabSz="525779">
              <a:spcBef>
                <a:spcPts val="3700"/>
              </a:spcBef>
              <a:buBlip>
                <a:blip r:embed="rId3"/>
              </a:buBlip>
              <a:defRPr sz="1800">
                <a:solidFill>
                  <a:srgbClr val="000000"/>
                </a:solidFill>
              </a:defRPr>
            </a:pPr>
            <a:r>
              <a:rPr lang="en-US" sz="3870" dirty="0">
                <a:solidFill>
                  <a:srgbClr val="546056"/>
                </a:solidFill>
              </a:rPr>
              <a:t>Confidentiality </a:t>
            </a:r>
            <a:r>
              <a:rPr lang="en-US" sz="3870" dirty="0">
                <a:solidFill>
                  <a:srgbClr val="546056"/>
                </a:solidFill>
                <a:sym typeface="Wingdings" panose="05000000000000000000" pitchFamily="2" charset="2"/>
              </a:rPr>
              <a:t> keep hidden</a:t>
            </a:r>
            <a:endParaRPr sz="3870" dirty="0">
              <a:solidFill>
                <a:srgbClr val="546056"/>
              </a:solidFill>
            </a:endParaRPr>
          </a:p>
          <a:p>
            <a:pPr marL="480059" lvl="0" indent="-480059" defTabSz="525779">
              <a:spcBef>
                <a:spcPts val="3700"/>
              </a:spcBef>
              <a:buBlip>
                <a:blip r:embed="rId3"/>
              </a:buBlip>
              <a:defRPr sz="1800">
                <a:solidFill>
                  <a:srgbClr val="000000"/>
                </a:solidFill>
              </a:defRPr>
            </a:pPr>
            <a:r>
              <a:rPr lang="en-US" sz="3870" dirty="0">
                <a:solidFill>
                  <a:srgbClr val="546056"/>
                </a:solidFill>
              </a:rPr>
              <a:t>Availability </a:t>
            </a:r>
            <a:r>
              <a:rPr lang="en-US" sz="3870" dirty="0">
                <a:solidFill>
                  <a:srgbClr val="546056"/>
                </a:solidFill>
                <a:sym typeface="Wingdings" panose="05000000000000000000" pitchFamily="2" charset="2"/>
              </a:rPr>
              <a:t> eliminate waste</a:t>
            </a:r>
            <a:endParaRPr sz="3870" dirty="0">
              <a:solidFill>
                <a:srgbClr val="546056"/>
              </a:solidFill>
            </a:endParaRPr>
          </a:p>
          <a:p>
            <a:pPr marL="480059" lvl="0" indent="-480059" defTabSz="525779">
              <a:spcBef>
                <a:spcPts val="3700"/>
              </a:spcBef>
              <a:buBlip>
                <a:blip r:embed="rId3"/>
              </a:buBlip>
              <a:defRPr sz="1800">
                <a:solidFill>
                  <a:srgbClr val="000000"/>
                </a:solidFill>
              </a:defRPr>
            </a:pPr>
            <a:r>
              <a:rPr sz="3870" dirty="0">
                <a:solidFill>
                  <a:srgbClr val="546056"/>
                </a:solidFill>
              </a:rPr>
              <a:t>Elevation of privilege </a:t>
            </a:r>
            <a:r>
              <a:rPr lang="en-US" sz="3870" dirty="0">
                <a:solidFill>
                  <a:srgbClr val="546056"/>
                </a:solidFill>
                <a:sym typeface="Wingdings" panose="05000000000000000000" pitchFamily="2" charset="2"/>
              </a:rPr>
              <a:t> identity + integrity</a:t>
            </a:r>
            <a:endParaRPr sz="3870" dirty="0">
              <a:solidFill>
                <a:srgbClr val="546056"/>
              </a:solidFill>
            </a:endParaRPr>
          </a:p>
        </p:txBody>
      </p:sp>
    </p:spTree>
    <p:extLst>
      <p:ext uri="{BB962C8B-B14F-4D97-AF65-F5344CB8AC3E}">
        <p14:creationId xmlns:p14="http://schemas.microsoft.com/office/powerpoint/2010/main" val="30047588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67">
                                            <p:bg/>
                                          </p:spTgt>
                                        </p:tgtEl>
                                        <p:attrNameLst>
                                          <p:attrName>style.visibility</p:attrName>
                                        </p:attrNameLst>
                                      </p:cBhvr>
                                      <p:to>
                                        <p:strVal val="visible"/>
                                      </p:to>
                                    </p:set>
                                    <p:anim calcmode="lin" valueType="num">
                                      <p:cBhvr>
                                        <p:cTn id="7" dur="750" fill="hold"/>
                                        <p:tgtEl>
                                          <p:spTgt spid="67">
                                            <p:bg/>
                                          </p:spTgt>
                                        </p:tgtEl>
                                        <p:attrNameLst>
                                          <p:attrName>ppt_w</p:attrName>
                                        </p:attrNameLst>
                                      </p:cBhvr>
                                      <p:tavLst>
                                        <p:tav tm="0">
                                          <p:val>
                                            <p:fltVal val="0"/>
                                          </p:val>
                                        </p:tav>
                                        <p:tav tm="100000">
                                          <p:val>
                                            <p:strVal val="#ppt_w"/>
                                          </p:val>
                                        </p:tav>
                                      </p:tavLst>
                                    </p:anim>
                                    <p:anim calcmode="lin" valueType="num">
                                      <p:cBhvr>
                                        <p:cTn id="8" dur="750" fill="hold"/>
                                        <p:tgtEl>
                                          <p:spTgt spid="67">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67">
                                            <p:txEl>
                                              <p:pRg st="0" end="0"/>
                                            </p:txEl>
                                          </p:spTgt>
                                        </p:tgtEl>
                                        <p:attrNameLst>
                                          <p:attrName>style.visibility</p:attrName>
                                        </p:attrNameLst>
                                      </p:cBhvr>
                                      <p:to>
                                        <p:strVal val="visible"/>
                                      </p:to>
                                    </p:set>
                                    <p:anim calcmode="lin" valueType="num">
                                      <p:cBhvr>
                                        <p:cTn id="11" dur="75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6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67">
                                            <p:txEl>
                                              <p:pRg st="1" end="1"/>
                                            </p:txEl>
                                          </p:spTgt>
                                        </p:tgtEl>
                                        <p:attrNameLst>
                                          <p:attrName>style.visibility</p:attrName>
                                        </p:attrNameLst>
                                      </p:cBhvr>
                                      <p:to>
                                        <p:strVal val="visible"/>
                                      </p:to>
                                    </p:set>
                                    <p:anim calcmode="lin" valueType="num">
                                      <p:cBhvr>
                                        <p:cTn id="17" dur="750" fill="hold"/>
                                        <p:tgtEl>
                                          <p:spTgt spid="67">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6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67">
                                            <p:txEl>
                                              <p:pRg st="2" end="2"/>
                                            </p:txEl>
                                          </p:spTgt>
                                        </p:tgtEl>
                                        <p:attrNameLst>
                                          <p:attrName>style.visibility</p:attrName>
                                        </p:attrNameLst>
                                      </p:cBhvr>
                                      <p:to>
                                        <p:strVal val="visible"/>
                                      </p:to>
                                    </p:set>
                                    <p:anim calcmode="lin" valueType="num">
                                      <p:cBhvr>
                                        <p:cTn id="23" dur="750" fill="hold"/>
                                        <p:tgtEl>
                                          <p:spTgt spid="67">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6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67">
                                            <p:txEl>
                                              <p:pRg st="3" end="3"/>
                                            </p:txEl>
                                          </p:spTgt>
                                        </p:tgtEl>
                                        <p:attrNameLst>
                                          <p:attrName>style.visibility</p:attrName>
                                        </p:attrNameLst>
                                      </p:cBhvr>
                                      <p:to>
                                        <p:strVal val="visible"/>
                                      </p:to>
                                    </p:set>
                                    <p:anim calcmode="lin" valueType="num">
                                      <p:cBhvr>
                                        <p:cTn id="29" dur="750" fill="hold"/>
                                        <p:tgtEl>
                                          <p:spTgt spid="67">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67">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iterate>
                                    <p:tmAbs val="0"/>
                                  </p:iterate>
                                  <p:childTnLst>
                                    <p:set>
                                      <p:cBhvr>
                                        <p:cTn id="34" fill="hold"/>
                                        <p:tgtEl>
                                          <p:spTgt spid="67">
                                            <p:txEl>
                                              <p:pRg st="4" end="4"/>
                                            </p:txEl>
                                          </p:spTgt>
                                        </p:tgtEl>
                                        <p:attrNameLst>
                                          <p:attrName>style.visibility</p:attrName>
                                        </p:attrNameLst>
                                      </p:cBhvr>
                                      <p:to>
                                        <p:strVal val="visible"/>
                                      </p:to>
                                    </p:set>
                                    <p:anim calcmode="lin" valueType="num">
                                      <p:cBhvr>
                                        <p:cTn id="35" dur="750" fill="hold"/>
                                        <p:tgtEl>
                                          <p:spTgt spid="67">
                                            <p:txEl>
                                              <p:pRg st="4" end="4"/>
                                            </p:txEl>
                                          </p:spTgt>
                                        </p:tgtEl>
                                        <p:attrNameLst>
                                          <p:attrName>ppt_w</p:attrName>
                                        </p:attrNameLst>
                                      </p:cBhvr>
                                      <p:tavLst>
                                        <p:tav tm="0">
                                          <p:val>
                                            <p:fltVal val="0"/>
                                          </p:val>
                                        </p:tav>
                                        <p:tav tm="100000">
                                          <p:val>
                                            <p:strVal val="#ppt_w"/>
                                          </p:val>
                                        </p:tav>
                                      </p:tavLst>
                                    </p:anim>
                                    <p:anim calcmode="lin" valueType="num">
                                      <p:cBhvr>
                                        <p:cTn id="36" dur="750" fill="hold"/>
                                        <p:tgtEl>
                                          <p:spTgt spid="67">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iterate>
                                    <p:tmAbs val="0"/>
                                  </p:iterate>
                                  <p:childTnLst>
                                    <p:set>
                                      <p:cBhvr>
                                        <p:cTn id="40" fill="hold"/>
                                        <p:tgtEl>
                                          <p:spTgt spid="67">
                                            <p:txEl>
                                              <p:pRg st="5" end="5"/>
                                            </p:txEl>
                                          </p:spTgt>
                                        </p:tgtEl>
                                        <p:attrNameLst>
                                          <p:attrName>style.visibility</p:attrName>
                                        </p:attrNameLst>
                                      </p:cBhvr>
                                      <p:to>
                                        <p:strVal val="visible"/>
                                      </p:to>
                                    </p:set>
                                    <p:anim calcmode="lin" valueType="num">
                                      <p:cBhvr>
                                        <p:cTn id="41" dur="750" fill="hold"/>
                                        <p:tgtEl>
                                          <p:spTgt spid="67">
                                            <p:txEl>
                                              <p:pRg st="5" end="5"/>
                                            </p:txEl>
                                          </p:spTgt>
                                        </p:tgtEl>
                                        <p:attrNameLst>
                                          <p:attrName>ppt_w</p:attrName>
                                        </p:attrNameLst>
                                      </p:cBhvr>
                                      <p:tavLst>
                                        <p:tav tm="0">
                                          <p:val>
                                            <p:fltVal val="0"/>
                                          </p:val>
                                        </p:tav>
                                        <p:tav tm="100000">
                                          <p:val>
                                            <p:strVal val="#ppt_w"/>
                                          </p:val>
                                        </p:tav>
                                      </p:tavLst>
                                    </p:anim>
                                    <p:anim calcmode="lin" valueType="num">
                                      <p:cBhvr>
                                        <p:cTn id="42" dur="750" fill="hold"/>
                                        <p:tgtEl>
                                          <p:spTgt spid="67">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Mitigation Toolbox</a:t>
            </a:r>
          </a:p>
        </p:txBody>
      </p:sp>
      <p:sp>
        <p:nvSpPr>
          <p:cNvPr id="72" name="Shape 72"/>
          <p:cNvSpPr>
            <a:spLocks noGrp="1"/>
          </p:cNvSpPr>
          <p:nvPr>
            <p:ph type="body" idx="1"/>
          </p:nvPr>
        </p:nvSpPr>
        <p:spPr>
          <a:prstGeom prst="rect">
            <a:avLst/>
          </a:prstGeom>
        </p:spPr>
        <p:txBody>
          <a:bodyPr/>
          <a:lstStyle/>
          <a:p>
            <a:pPr marL="480059" lvl="0" indent="-480059" defTabSz="525779">
              <a:spcBef>
                <a:spcPts val="3700"/>
              </a:spcBef>
              <a:buBlip>
                <a:blip r:embed="rId2"/>
              </a:buBlip>
              <a:defRPr sz="1800">
                <a:solidFill>
                  <a:srgbClr val="000000"/>
                </a:solidFill>
              </a:defRPr>
            </a:pPr>
            <a:r>
              <a:rPr lang="en-US" sz="3870" dirty="0">
                <a:solidFill>
                  <a:srgbClr val="546056"/>
                </a:solidFill>
              </a:rPr>
              <a:t>Authentication</a:t>
            </a:r>
            <a:endParaRPr sz="3870" dirty="0">
              <a:solidFill>
                <a:srgbClr val="546056"/>
              </a:solidFill>
            </a:endParaRPr>
          </a:p>
          <a:p>
            <a:pPr marL="480059" lvl="0" indent="-480059" defTabSz="525779">
              <a:spcBef>
                <a:spcPts val="3700"/>
              </a:spcBef>
              <a:buBlip>
                <a:blip r:embed="rId2"/>
              </a:buBlip>
              <a:defRPr sz="1800">
                <a:solidFill>
                  <a:srgbClr val="000000"/>
                </a:solidFill>
              </a:defRPr>
            </a:pPr>
            <a:r>
              <a:rPr lang="en-US" sz="3870" dirty="0">
                <a:solidFill>
                  <a:srgbClr val="546056"/>
                </a:solidFill>
              </a:rPr>
              <a:t>Signing</a:t>
            </a:r>
            <a:endParaRPr sz="3870" dirty="0">
              <a:solidFill>
                <a:srgbClr val="546056"/>
              </a:solidFill>
            </a:endParaRPr>
          </a:p>
          <a:p>
            <a:pPr marL="480059" lvl="0" indent="-480059" defTabSz="525779">
              <a:spcBef>
                <a:spcPts val="3700"/>
              </a:spcBef>
              <a:buBlip>
                <a:blip r:embed="rId2"/>
              </a:buBlip>
              <a:defRPr sz="1800">
                <a:solidFill>
                  <a:srgbClr val="000000"/>
                </a:solidFill>
              </a:defRPr>
            </a:pPr>
            <a:r>
              <a:rPr lang="en-US" sz="3870" dirty="0">
                <a:solidFill>
                  <a:srgbClr val="546056"/>
                </a:solidFill>
              </a:rPr>
              <a:t>Logging</a:t>
            </a:r>
            <a:endParaRPr sz="3870" dirty="0">
              <a:solidFill>
                <a:srgbClr val="546056"/>
              </a:solidFill>
            </a:endParaRPr>
          </a:p>
          <a:p>
            <a:pPr marL="480059" lvl="0" indent="-480059" defTabSz="525779">
              <a:spcBef>
                <a:spcPts val="3700"/>
              </a:spcBef>
              <a:buBlip>
                <a:blip r:embed="rId2"/>
              </a:buBlip>
              <a:defRPr sz="1800">
                <a:solidFill>
                  <a:srgbClr val="000000"/>
                </a:solidFill>
              </a:defRPr>
            </a:pPr>
            <a:r>
              <a:rPr lang="en-US" sz="3870" dirty="0">
                <a:solidFill>
                  <a:srgbClr val="546056"/>
                </a:solidFill>
              </a:rPr>
              <a:t>Secrecy</a:t>
            </a:r>
            <a:endParaRPr sz="3870" dirty="0">
              <a:solidFill>
                <a:srgbClr val="546056"/>
              </a:solidFill>
            </a:endParaRPr>
          </a:p>
          <a:p>
            <a:pPr marL="480059" lvl="0" indent="-480059" defTabSz="525779">
              <a:spcBef>
                <a:spcPts val="3700"/>
              </a:spcBef>
              <a:buBlip>
                <a:blip r:embed="rId2"/>
              </a:buBlip>
              <a:defRPr sz="1800">
                <a:solidFill>
                  <a:srgbClr val="000000"/>
                </a:solidFill>
              </a:defRPr>
            </a:pPr>
            <a:r>
              <a:rPr sz="3870" dirty="0">
                <a:solidFill>
                  <a:srgbClr val="546056"/>
                </a:solidFill>
              </a:rPr>
              <a:t>Filtering</a:t>
            </a:r>
          </a:p>
          <a:p>
            <a:pPr marL="480059" lvl="0" indent="-480059" defTabSz="525779">
              <a:spcBef>
                <a:spcPts val="3700"/>
              </a:spcBef>
              <a:buBlip>
                <a:blip r:embed="rId2"/>
              </a:buBlip>
              <a:defRPr sz="1800">
                <a:solidFill>
                  <a:srgbClr val="000000"/>
                </a:solidFill>
              </a:defRPr>
            </a:pPr>
            <a:r>
              <a:rPr sz="3870" dirty="0">
                <a:solidFill>
                  <a:srgbClr val="546056"/>
                </a:solidFill>
              </a:rPr>
              <a:t>Defensive coding</a:t>
            </a:r>
          </a:p>
        </p:txBody>
      </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72">
                                            <p:bg/>
                                          </p:spTgt>
                                        </p:tgtEl>
                                        <p:attrNameLst>
                                          <p:attrName>style.visibility</p:attrName>
                                        </p:attrNameLst>
                                      </p:cBhvr>
                                      <p:to>
                                        <p:strVal val="visible"/>
                                      </p:to>
                                    </p:set>
                                    <p:anim calcmode="lin" valueType="num">
                                      <p:cBhvr>
                                        <p:cTn id="7" dur="750" fill="hold"/>
                                        <p:tgtEl>
                                          <p:spTgt spid="72">
                                            <p:bg/>
                                          </p:spTgt>
                                        </p:tgtEl>
                                        <p:attrNameLst>
                                          <p:attrName>ppt_w</p:attrName>
                                        </p:attrNameLst>
                                      </p:cBhvr>
                                      <p:tavLst>
                                        <p:tav tm="0">
                                          <p:val>
                                            <p:fltVal val="0"/>
                                          </p:val>
                                        </p:tav>
                                        <p:tav tm="100000">
                                          <p:val>
                                            <p:strVal val="#ppt_w"/>
                                          </p:val>
                                        </p:tav>
                                      </p:tavLst>
                                    </p:anim>
                                    <p:anim calcmode="lin" valueType="num">
                                      <p:cBhvr>
                                        <p:cTn id="8" dur="750" fill="hold"/>
                                        <p:tgtEl>
                                          <p:spTgt spid="72">
                                            <p:bg/>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72">
                                            <p:txEl>
                                              <p:pRg st="0" end="0"/>
                                            </p:txEl>
                                          </p:spTgt>
                                        </p:tgtEl>
                                        <p:attrNameLst>
                                          <p:attrName>style.visibility</p:attrName>
                                        </p:attrNameLst>
                                      </p:cBhvr>
                                      <p:to>
                                        <p:strVal val="visible"/>
                                      </p:to>
                                    </p:set>
                                    <p:anim calcmode="lin" valueType="num">
                                      <p:cBhvr>
                                        <p:cTn id="13" dur="75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4" dur="750" fill="hold"/>
                                        <p:tgtEl>
                                          <p:spTgt spid="72">
                                            <p:txEl>
                                              <p:pRg st="0" end="0"/>
                                            </p:txEl>
                                          </p:spTgt>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23" presetClass="entr" presetSubtype="16" fill="hold" grpId="0" nodeType="afterEffect">
                                  <p:stCondLst>
                                    <p:cond delay="0"/>
                                  </p:stCondLst>
                                  <p:iterate>
                                    <p:tmAbs val="0"/>
                                  </p:iterate>
                                  <p:childTnLst>
                                    <p:set>
                                      <p:cBhvr>
                                        <p:cTn id="17" fill="hold"/>
                                        <p:tgtEl>
                                          <p:spTgt spid="72">
                                            <p:txEl>
                                              <p:pRg st="1" end="1"/>
                                            </p:txEl>
                                          </p:spTgt>
                                        </p:tgtEl>
                                        <p:attrNameLst>
                                          <p:attrName>style.visibility</p:attrName>
                                        </p:attrNameLst>
                                      </p:cBhvr>
                                      <p:to>
                                        <p:strVal val="visible"/>
                                      </p:to>
                                    </p:set>
                                    <p:anim calcmode="lin" valueType="num">
                                      <p:cBhvr>
                                        <p:cTn id="18" dur="750" fill="hold"/>
                                        <p:tgtEl>
                                          <p:spTgt spid="72">
                                            <p:txEl>
                                              <p:pRg st="1" end="1"/>
                                            </p:txEl>
                                          </p:spTgt>
                                        </p:tgtEl>
                                        <p:attrNameLst>
                                          <p:attrName>ppt_w</p:attrName>
                                        </p:attrNameLst>
                                      </p:cBhvr>
                                      <p:tavLst>
                                        <p:tav tm="0">
                                          <p:val>
                                            <p:fltVal val="0"/>
                                          </p:val>
                                        </p:tav>
                                        <p:tav tm="100000">
                                          <p:val>
                                            <p:strVal val="#ppt_w"/>
                                          </p:val>
                                        </p:tav>
                                      </p:tavLst>
                                    </p:anim>
                                    <p:anim calcmode="lin" valueType="num">
                                      <p:cBhvr>
                                        <p:cTn id="19" dur="750" fill="hold"/>
                                        <p:tgtEl>
                                          <p:spTgt spid="7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iterate>
                                    <p:tmAbs val="0"/>
                                  </p:iterate>
                                  <p:childTnLst>
                                    <p:set>
                                      <p:cBhvr>
                                        <p:cTn id="23" fill="hold"/>
                                        <p:tgtEl>
                                          <p:spTgt spid="72">
                                            <p:txEl>
                                              <p:pRg st="2" end="2"/>
                                            </p:txEl>
                                          </p:spTgt>
                                        </p:tgtEl>
                                        <p:attrNameLst>
                                          <p:attrName>style.visibility</p:attrName>
                                        </p:attrNameLst>
                                      </p:cBhvr>
                                      <p:to>
                                        <p:strVal val="visible"/>
                                      </p:to>
                                    </p:set>
                                    <p:anim calcmode="lin" valueType="num">
                                      <p:cBhvr>
                                        <p:cTn id="24" dur="750" fill="hold"/>
                                        <p:tgtEl>
                                          <p:spTgt spid="72">
                                            <p:txEl>
                                              <p:pRg st="2" end="2"/>
                                            </p:txEl>
                                          </p:spTgt>
                                        </p:tgtEl>
                                        <p:attrNameLst>
                                          <p:attrName>ppt_w</p:attrName>
                                        </p:attrNameLst>
                                      </p:cBhvr>
                                      <p:tavLst>
                                        <p:tav tm="0">
                                          <p:val>
                                            <p:fltVal val="0"/>
                                          </p:val>
                                        </p:tav>
                                        <p:tav tm="100000">
                                          <p:val>
                                            <p:strVal val="#ppt_w"/>
                                          </p:val>
                                        </p:tav>
                                      </p:tavLst>
                                    </p:anim>
                                    <p:anim calcmode="lin" valueType="num">
                                      <p:cBhvr>
                                        <p:cTn id="25" dur="750" fill="hold"/>
                                        <p:tgtEl>
                                          <p:spTgt spid="7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iterate>
                                    <p:tmAbs val="0"/>
                                  </p:iterate>
                                  <p:childTnLst>
                                    <p:set>
                                      <p:cBhvr>
                                        <p:cTn id="29" fill="hold"/>
                                        <p:tgtEl>
                                          <p:spTgt spid="72">
                                            <p:txEl>
                                              <p:pRg st="3" end="3"/>
                                            </p:txEl>
                                          </p:spTgt>
                                        </p:tgtEl>
                                        <p:attrNameLst>
                                          <p:attrName>style.visibility</p:attrName>
                                        </p:attrNameLst>
                                      </p:cBhvr>
                                      <p:to>
                                        <p:strVal val="visible"/>
                                      </p:to>
                                    </p:set>
                                    <p:anim calcmode="lin" valueType="num">
                                      <p:cBhvr>
                                        <p:cTn id="30" dur="750" fill="hold"/>
                                        <p:tgtEl>
                                          <p:spTgt spid="72">
                                            <p:txEl>
                                              <p:pRg st="3" end="3"/>
                                            </p:txEl>
                                          </p:spTgt>
                                        </p:tgtEl>
                                        <p:attrNameLst>
                                          <p:attrName>ppt_w</p:attrName>
                                        </p:attrNameLst>
                                      </p:cBhvr>
                                      <p:tavLst>
                                        <p:tav tm="0">
                                          <p:val>
                                            <p:fltVal val="0"/>
                                          </p:val>
                                        </p:tav>
                                        <p:tav tm="100000">
                                          <p:val>
                                            <p:strVal val="#ppt_w"/>
                                          </p:val>
                                        </p:tav>
                                      </p:tavLst>
                                    </p:anim>
                                    <p:anim calcmode="lin" valueType="num">
                                      <p:cBhvr>
                                        <p:cTn id="31" dur="750" fill="hold"/>
                                        <p:tgtEl>
                                          <p:spTgt spid="7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iterate>
                                    <p:tmAbs val="0"/>
                                  </p:iterate>
                                  <p:childTnLst>
                                    <p:set>
                                      <p:cBhvr>
                                        <p:cTn id="35" fill="hold"/>
                                        <p:tgtEl>
                                          <p:spTgt spid="72">
                                            <p:txEl>
                                              <p:pRg st="4" end="4"/>
                                            </p:txEl>
                                          </p:spTgt>
                                        </p:tgtEl>
                                        <p:attrNameLst>
                                          <p:attrName>style.visibility</p:attrName>
                                        </p:attrNameLst>
                                      </p:cBhvr>
                                      <p:to>
                                        <p:strVal val="visible"/>
                                      </p:to>
                                    </p:set>
                                    <p:anim calcmode="lin" valueType="num">
                                      <p:cBhvr>
                                        <p:cTn id="36" dur="750" fill="hold"/>
                                        <p:tgtEl>
                                          <p:spTgt spid="72">
                                            <p:txEl>
                                              <p:pRg st="4" end="4"/>
                                            </p:txEl>
                                          </p:spTgt>
                                        </p:tgtEl>
                                        <p:attrNameLst>
                                          <p:attrName>ppt_w</p:attrName>
                                        </p:attrNameLst>
                                      </p:cBhvr>
                                      <p:tavLst>
                                        <p:tav tm="0">
                                          <p:val>
                                            <p:fltVal val="0"/>
                                          </p:val>
                                        </p:tav>
                                        <p:tav tm="100000">
                                          <p:val>
                                            <p:strVal val="#ppt_w"/>
                                          </p:val>
                                        </p:tav>
                                      </p:tavLst>
                                    </p:anim>
                                    <p:anim calcmode="lin" valueType="num">
                                      <p:cBhvr>
                                        <p:cTn id="37" dur="750" fill="hold"/>
                                        <p:tgtEl>
                                          <p:spTgt spid="72">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iterate>
                                    <p:tmAbs val="0"/>
                                  </p:iterate>
                                  <p:childTnLst>
                                    <p:set>
                                      <p:cBhvr>
                                        <p:cTn id="41" fill="hold"/>
                                        <p:tgtEl>
                                          <p:spTgt spid="72">
                                            <p:txEl>
                                              <p:pRg st="5" end="5"/>
                                            </p:txEl>
                                          </p:spTgt>
                                        </p:tgtEl>
                                        <p:attrNameLst>
                                          <p:attrName>style.visibility</p:attrName>
                                        </p:attrNameLst>
                                      </p:cBhvr>
                                      <p:to>
                                        <p:strVal val="visible"/>
                                      </p:to>
                                    </p:set>
                                    <p:anim calcmode="lin" valueType="num">
                                      <p:cBhvr>
                                        <p:cTn id="42" dur="750" fill="hold"/>
                                        <p:tgtEl>
                                          <p:spTgt spid="72">
                                            <p:txEl>
                                              <p:pRg st="5" end="5"/>
                                            </p:txEl>
                                          </p:spTgt>
                                        </p:tgtEl>
                                        <p:attrNameLst>
                                          <p:attrName>ppt_w</p:attrName>
                                        </p:attrNameLst>
                                      </p:cBhvr>
                                      <p:tavLst>
                                        <p:tav tm="0">
                                          <p:val>
                                            <p:fltVal val="0"/>
                                          </p:val>
                                        </p:tav>
                                        <p:tav tm="100000">
                                          <p:val>
                                            <p:strVal val="#ppt_w"/>
                                          </p:val>
                                        </p:tav>
                                      </p:tavLst>
                                    </p:anim>
                                    <p:anim calcmode="lin" valueType="num">
                                      <p:cBhvr>
                                        <p:cTn id="43" dur="750" fill="hold"/>
                                        <p:tgtEl>
                                          <p:spTgt spid="72">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p:nvPr/>
        </p:nvPicPr>
        <p:blipFill>
          <a:blip r:embed="rId3">
            <a:extLst>
              <a:ext uri="{28A0092B-C50C-407E-A947-70E740481C1C}">
                <a14:useLocalDpi xmlns:a14="http://schemas.microsoft.com/office/drawing/2010/main" val="0"/>
              </a:ext>
            </a:extLst>
          </a:blip>
          <a:stretch>
            <a:fillRect/>
          </a:stretch>
        </p:blipFill>
        <p:spPr>
          <a:xfrm>
            <a:off x="6705599" y="2753516"/>
            <a:ext cx="5702301" cy="6227769"/>
          </a:xfrm>
          <a:prstGeom prst="rect">
            <a:avLst/>
          </a:prstGeom>
        </p:spPr>
      </p:pic>
      <p:sp>
        <p:nvSpPr>
          <p:cNvPr id="75" name="Shape 75"/>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Authentication</a:t>
            </a:r>
          </a:p>
        </p:txBody>
      </p:sp>
      <p:sp>
        <p:nvSpPr>
          <p:cNvPr id="76" name="Shape 76"/>
          <p:cNvSpPr/>
          <p:nvPr/>
        </p:nvSpPr>
        <p:spPr>
          <a:xfrm>
            <a:off x="603250" y="3550046"/>
            <a:ext cx="5702301" cy="1168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i="1"/>
            </a:lvl1pPr>
          </a:lstStyle>
          <a:p>
            <a:pPr lvl="0">
              <a:defRPr sz="1800" i="0">
                <a:solidFill>
                  <a:srgbClr val="000000"/>
                </a:solidFill>
              </a:defRPr>
            </a:pPr>
            <a:r>
              <a:rPr sz="3200" i="1">
                <a:solidFill>
                  <a:srgbClr val="546056"/>
                </a:solidFill>
              </a:rPr>
              <a:t>Determine whether an entity is in fact what it declares itself to be.</a:t>
            </a:r>
          </a:p>
        </p:txBody>
      </p:sp>
      <p:sp>
        <p:nvSpPr>
          <p:cNvPr id="77" name="Shape 77"/>
          <p:cNvSpPr/>
          <p:nvPr/>
        </p:nvSpPr>
        <p:spPr>
          <a:xfrm>
            <a:off x="1251009" y="5420886"/>
            <a:ext cx="4406782" cy="22352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228600" lvl="0" indent="-228600" algn="l">
              <a:buSzPct val="100000"/>
              <a:buChar char="•"/>
              <a:defRPr sz="1800">
                <a:solidFill>
                  <a:srgbClr val="000000"/>
                </a:solidFill>
              </a:defRPr>
            </a:pPr>
            <a:r>
              <a:rPr sz="3200">
                <a:solidFill>
                  <a:srgbClr val="546056"/>
                </a:solidFill>
              </a:rPr>
              <a:t>Something it </a:t>
            </a:r>
            <a:r>
              <a:rPr sz="3200" i="1">
                <a:solidFill>
                  <a:srgbClr val="546056"/>
                </a:solidFill>
              </a:rPr>
              <a:t>knows</a:t>
            </a:r>
            <a:endParaRPr sz="3200">
              <a:solidFill>
                <a:srgbClr val="546056"/>
              </a:solidFill>
            </a:endParaRPr>
          </a:p>
          <a:p>
            <a:pPr marL="228600" lvl="0" indent="-228600" algn="l">
              <a:buSzPct val="100000"/>
              <a:buChar char="•"/>
              <a:defRPr sz="1800">
                <a:solidFill>
                  <a:srgbClr val="000000"/>
                </a:solidFill>
              </a:defRPr>
            </a:pPr>
            <a:r>
              <a:rPr sz="3200">
                <a:solidFill>
                  <a:srgbClr val="546056"/>
                </a:solidFill>
              </a:rPr>
              <a:t>Something it </a:t>
            </a:r>
            <a:r>
              <a:rPr sz="3200" i="1">
                <a:solidFill>
                  <a:srgbClr val="546056"/>
                </a:solidFill>
              </a:rPr>
              <a:t>has</a:t>
            </a:r>
            <a:endParaRPr sz="3200">
              <a:solidFill>
                <a:srgbClr val="546056"/>
              </a:solidFill>
            </a:endParaRPr>
          </a:p>
          <a:p>
            <a:pPr marL="228600" lvl="0" indent="-228600" algn="l">
              <a:buSzPct val="100000"/>
              <a:buChar char="•"/>
              <a:defRPr sz="1800">
                <a:solidFill>
                  <a:srgbClr val="000000"/>
                </a:solidFill>
              </a:defRPr>
            </a:pPr>
            <a:r>
              <a:rPr sz="3200">
                <a:solidFill>
                  <a:srgbClr val="546056"/>
                </a:solidFill>
              </a:rPr>
              <a:t>Something it </a:t>
            </a:r>
            <a:r>
              <a:rPr sz="3200" i="1">
                <a:solidFill>
                  <a:srgbClr val="546056"/>
                </a:solidFill>
              </a:rPr>
              <a:t>is</a:t>
            </a:r>
          </a:p>
          <a:p>
            <a:pPr marL="228600" lvl="0" indent="-228600" algn="l">
              <a:buSzPct val="100000"/>
              <a:buChar char="•"/>
              <a:defRPr sz="1800">
                <a:solidFill>
                  <a:srgbClr val="000000"/>
                </a:solidFill>
              </a:defRPr>
            </a:pPr>
            <a:r>
              <a:rPr sz="3200">
                <a:solidFill>
                  <a:srgbClr val="546056"/>
                </a:solidFill>
              </a:rPr>
              <a:t>Also, chain of trust</a:t>
            </a:r>
          </a:p>
        </p:txBody>
      </p:sp>
      <p:pic>
        <p:nvPicPr>
          <p:cNvPr id="78" name="Picture 77"/>
          <p:cNvPicPr/>
          <p:nvPr/>
        </p:nvPicPr>
        <p:blipFill>
          <a:blip r:embed="rId4">
            <a:extLst/>
          </a:blip>
          <a:stretch>
            <a:fillRect/>
          </a:stretch>
        </p:blipFill>
        <p:spPr>
          <a:xfrm>
            <a:off x="3628478" y="5440857"/>
            <a:ext cx="1878712" cy="697757"/>
          </a:xfrm>
          <a:prstGeom prst="rect">
            <a:avLst/>
          </a:prstGeom>
        </p:spPr>
      </p:pic>
      <p:grpSp>
        <p:nvGrpSpPr>
          <p:cNvPr id="82" name="Group 82"/>
          <p:cNvGrpSpPr/>
          <p:nvPr/>
        </p:nvGrpSpPr>
        <p:grpSpPr>
          <a:xfrm>
            <a:off x="2596741" y="6033289"/>
            <a:ext cx="2791501" cy="2653055"/>
            <a:chOff x="0" y="-377465"/>
            <a:chExt cx="2791500" cy="2653054"/>
          </a:xfrm>
        </p:grpSpPr>
        <p:pic>
          <p:nvPicPr>
            <p:cNvPr id="83" name="Picture 82"/>
            <p:cNvPicPr/>
            <p:nvPr/>
          </p:nvPicPr>
          <p:blipFill>
            <a:blip r:embed="rId5">
              <a:extLst/>
            </a:blip>
            <a:stretch>
              <a:fillRect/>
            </a:stretch>
          </p:blipFill>
          <p:spPr>
            <a:xfrm>
              <a:off x="2141711" y="-377466"/>
              <a:ext cx="649790" cy="1803874"/>
            </a:xfrm>
            <a:prstGeom prst="rect">
              <a:avLst/>
            </a:prstGeom>
            <a:effectLst/>
          </p:spPr>
        </p:pic>
        <p:sp>
          <p:nvSpPr>
            <p:cNvPr id="81" name="Shape 81"/>
            <p:cNvSpPr/>
            <p:nvPr/>
          </p:nvSpPr>
          <p:spPr>
            <a:xfrm>
              <a:off x="-1" y="1284989"/>
              <a:ext cx="2457197" cy="990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lvl="0">
                <a:defRPr sz="1800">
                  <a:solidFill>
                    <a:srgbClr val="000000"/>
                  </a:solidFill>
                </a:defRPr>
              </a:pPr>
              <a:r>
                <a:rPr sz="3200">
                  <a:solidFill>
                    <a:srgbClr val="3D8638"/>
                  </a:solidFill>
                  <a:latin typeface="Marker Felt"/>
                  <a:ea typeface="Marker Felt"/>
                  <a:cs typeface="Marker Felt"/>
                  <a:sym typeface="Marker Felt"/>
                </a:rPr>
                <a:t>Revocability</a:t>
              </a:r>
              <a:br>
                <a:rPr sz="3200">
                  <a:solidFill>
                    <a:srgbClr val="3D8638"/>
                  </a:solidFill>
                  <a:latin typeface="Marker Felt"/>
                  <a:ea typeface="Marker Felt"/>
                  <a:cs typeface="Marker Felt"/>
                  <a:sym typeface="Marker Felt"/>
                </a:rPr>
              </a:br>
              <a:r>
                <a:rPr sz="3200">
                  <a:solidFill>
                    <a:srgbClr val="3D8638"/>
                  </a:solidFill>
                  <a:latin typeface="Marker Felt"/>
                  <a:ea typeface="Marker Felt"/>
                  <a:cs typeface="Marker Felt"/>
                  <a:sym typeface="Marker Felt"/>
                </a:rPr>
                <a:t>&amp; Duplicability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77">
                                            <p:bg/>
                                          </p:spTgt>
                                        </p:tgtEl>
                                        <p:attrNameLst>
                                          <p:attrName>style.visibility</p:attrName>
                                        </p:attrNameLst>
                                      </p:cBhvr>
                                      <p:to>
                                        <p:strVal val="visible"/>
                                      </p:to>
                                    </p:set>
                                    <p:anim calcmode="lin" valueType="num">
                                      <p:cBhvr>
                                        <p:cTn id="7" dur="750" fill="hold"/>
                                        <p:tgtEl>
                                          <p:spTgt spid="77">
                                            <p:bg/>
                                          </p:spTgt>
                                        </p:tgtEl>
                                        <p:attrNameLst>
                                          <p:attrName>ppt_w</p:attrName>
                                        </p:attrNameLst>
                                      </p:cBhvr>
                                      <p:tavLst>
                                        <p:tav tm="0">
                                          <p:val>
                                            <p:fltVal val="0"/>
                                          </p:val>
                                        </p:tav>
                                        <p:tav tm="100000">
                                          <p:val>
                                            <p:strVal val="#ppt_w"/>
                                          </p:val>
                                        </p:tav>
                                      </p:tavLst>
                                    </p:anim>
                                    <p:anim calcmode="lin" valueType="num">
                                      <p:cBhvr>
                                        <p:cTn id="8" dur="750" fill="hold"/>
                                        <p:tgtEl>
                                          <p:spTgt spid="77">
                                            <p:bg/>
                                          </p:spTgt>
                                        </p:tgtEl>
                                        <p:attrNameLst>
                                          <p:attrName>ppt_h</p:attrName>
                                        </p:attrNameLst>
                                      </p:cBhvr>
                                      <p:tavLst>
                                        <p:tav tm="0">
                                          <p:val>
                                            <p:fltVal val="0"/>
                                          </p:val>
                                        </p:tav>
                                        <p:tav tm="100000">
                                          <p:val>
                                            <p:strVal val="#ppt_h"/>
                                          </p:val>
                                        </p:tav>
                                      </p:tavLst>
                                    </p:anim>
                                  </p:childTnLst>
                                </p:cTn>
                              </p:par>
                              <p:par>
                                <p:cTn id="9" presetID="23" presetClass="entr" presetSubtype="16" fill="hold" grpId="0">
                                  <p:stCondLst>
                                    <p:cond delay="0"/>
                                  </p:stCondLst>
                                  <p:iterate>
                                    <p:tmAbs val="0"/>
                                  </p:iterate>
                                  <p:childTnLst>
                                    <p:set>
                                      <p:cBhvr>
                                        <p:cTn id="10" fill="hold"/>
                                        <p:tgtEl>
                                          <p:spTgt spid="77">
                                            <p:txEl>
                                              <p:pRg st="0" end="0"/>
                                            </p:txEl>
                                          </p:spTgt>
                                        </p:tgtEl>
                                        <p:attrNameLst>
                                          <p:attrName>style.visibility</p:attrName>
                                        </p:attrNameLst>
                                      </p:cBhvr>
                                      <p:to>
                                        <p:strVal val="visible"/>
                                      </p:to>
                                    </p:set>
                                    <p:anim calcmode="lin" valueType="num">
                                      <p:cBhvr>
                                        <p:cTn id="11" dur="75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7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77">
                                            <p:txEl>
                                              <p:pRg st="1" end="1"/>
                                            </p:txEl>
                                          </p:spTgt>
                                        </p:tgtEl>
                                        <p:attrNameLst>
                                          <p:attrName>style.visibility</p:attrName>
                                        </p:attrNameLst>
                                      </p:cBhvr>
                                      <p:to>
                                        <p:strVal val="visible"/>
                                      </p:to>
                                    </p:set>
                                    <p:anim calcmode="lin" valueType="num">
                                      <p:cBhvr>
                                        <p:cTn id="17" dur="750" fill="hold"/>
                                        <p:tgtEl>
                                          <p:spTgt spid="77">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7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iterate>
                                    <p:tmAbs val="0"/>
                                  </p:iterate>
                                  <p:childTnLst>
                                    <p:set>
                                      <p:cBhvr>
                                        <p:cTn id="22" fill="hold"/>
                                        <p:tgtEl>
                                          <p:spTgt spid="77">
                                            <p:txEl>
                                              <p:pRg st="2" end="2"/>
                                            </p:txEl>
                                          </p:spTgt>
                                        </p:tgtEl>
                                        <p:attrNameLst>
                                          <p:attrName>style.visibility</p:attrName>
                                        </p:attrNameLst>
                                      </p:cBhvr>
                                      <p:to>
                                        <p:strVal val="visible"/>
                                      </p:to>
                                    </p:set>
                                    <p:anim calcmode="lin" valueType="num">
                                      <p:cBhvr>
                                        <p:cTn id="23" dur="750" fill="hold"/>
                                        <p:tgtEl>
                                          <p:spTgt spid="77">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7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iterate>
                                    <p:tmAbs val="0"/>
                                  </p:iterate>
                                  <p:childTnLst>
                                    <p:set>
                                      <p:cBhvr>
                                        <p:cTn id="28" fill="hold"/>
                                        <p:tgtEl>
                                          <p:spTgt spid="77">
                                            <p:txEl>
                                              <p:pRg st="3" end="3"/>
                                            </p:txEl>
                                          </p:spTgt>
                                        </p:tgtEl>
                                        <p:attrNameLst>
                                          <p:attrName>style.visibility</p:attrName>
                                        </p:attrNameLst>
                                      </p:cBhvr>
                                      <p:to>
                                        <p:strVal val="visible"/>
                                      </p:to>
                                    </p:set>
                                    <p:anim calcmode="lin" valueType="num">
                                      <p:cBhvr>
                                        <p:cTn id="29" dur="750" fill="hold"/>
                                        <p:tgtEl>
                                          <p:spTgt spid="77">
                                            <p:txEl>
                                              <p:pRg st="3" end="3"/>
                                            </p:txEl>
                                          </p:spTgt>
                                        </p:tgtEl>
                                        <p:attrNameLst>
                                          <p:attrName>ppt_w</p:attrName>
                                        </p:attrNameLst>
                                      </p:cBhvr>
                                      <p:tavLst>
                                        <p:tav tm="0">
                                          <p:val>
                                            <p:fltVal val="0"/>
                                          </p:val>
                                        </p:tav>
                                        <p:tav tm="100000">
                                          <p:val>
                                            <p:strVal val="#ppt_w"/>
                                          </p:val>
                                        </p:tav>
                                      </p:tavLst>
                                    </p:anim>
                                    <p:anim calcmode="lin" valueType="num">
                                      <p:cBhvr>
                                        <p:cTn id="30" dur="750" fill="hold"/>
                                        <p:tgtEl>
                                          <p:spTgt spid="77">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iterate>
                                    <p:tmAbs val="0"/>
                                  </p:iterate>
                                  <p:childTnLst>
                                    <p:set>
                                      <p:cBhvr>
                                        <p:cTn id="34" fill="hold"/>
                                        <p:tgtEl>
                                          <p:spTgt spid="78"/>
                                        </p:tgtEl>
                                        <p:attrNameLst>
                                          <p:attrName>style.visibility</p:attrName>
                                        </p:attrNameLst>
                                      </p:cBhvr>
                                      <p:to>
                                        <p:strVal val="visible"/>
                                      </p:to>
                                    </p:set>
                                    <p:animEffect transition="in" filter="wipe(left)">
                                      <p:cBhvr>
                                        <p:cTn id="35" dur="1000"/>
                                        <p:tgtEl>
                                          <p:spTgt spid="7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iterate>
                                    <p:tmAbs val="0"/>
                                  </p:iterate>
                                  <p:childTnLst>
                                    <p:set>
                                      <p:cBhvr>
                                        <p:cTn id="39" fill="hold"/>
                                        <p:tgtEl>
                                          <p:spTgt spid="82"/>
                                        </p:tgtEl>
                                        <p:attrNameLst>
                                          <p:attrName>style.visibility</p:attrName>
                                        </p:attrNameLst>
                                      </p:cBhvr>
                                      <p:to>
                                        <p:strVal val="visible"/>
                                      </p:to>
                                    </p:set>
                                    <p:animEffect transition="in" filter="wipe(up)">
                                      <p:cBhvr>
                                        <p:cTn id="40"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uild="p" bldLvl="5" animBg="1" advAuto="0"/>
      <p:bldP spid="78" grpId="0" animBg="1" advAuto="0"/>
      <p:bldP spid="82"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p:cNvPicPr/>
          <p:nvPr/>
        </p:nvPicPr>
        <p:blipFill>
          <a:blip r:embed="rId3">
            <a:extLst>
              <a:ext uri="{28A0092B-C50C-407E-A947-70E740481C1C}">
                <a14:useLocalDpi xmlns:a14="http://schemas.microsoft.com/office/drawing/2010/main" val="0"/>
              </a:ext>
            </a:extLst>
          </a:blip>
          <a:stretch>
            <a:fillRect/>
          </a:stretch>
        </p:blipFill>
        <p:spPr>
          <a:xfrm>
            <a:off x="6705599" y="2753516"/>
            <a:ext cx="5702301" cy="6227769"/>
          </a:xfrm>
          <a:prstGeom prst="rect">
            <a:avLst/>
          </a:prstGeom>
        </p:spPr>
      </p:pic>
      <p:sp>
        <p:nvSpPr>
          <p:cNvPr id="89" name="Shape 89"/>
          <p:cNvSpPr>
            <a:spLocks noGrp="1"/>
          </p:cNvSpPr>
          <p:nvPr>
            <p:ph type="title"/>
          </p:nvPr>
        </p:nvSpPr>
        <p:spPr>
          <a:prstGeom prst="rect">
            <a:avLst/>
          </a:prstGeom>
        </p:spPr>
        <p:txBody>
          <a:bodyPr/>
          <a:lstStyle/>
          <a:p>
            <a:pPr lvl="0">
              <a:defRPr sz="1800">
                <a:solidFill>
                  <a:srgbClr val="000000"/>
                </a:solidFill>
              </a:defRPr>
            </a:pPr>
            <a:r>
              <a:rPr sz="7000">
                <a:solidFill>
                  <a:srgbClr val="FFFFFF">
                    <a:alpha val="95000"/>
                  </a:srgbClr>
                </a:solidFill>
              </a:rPr>
              <a:t>Authentication</a:t>
            </a:r>
          </a:p>
        </p:txBody>
      </p:sp>
      <p:sp>
        <p:nvSpPr>
          <p:cNvPr id="90" name="Shape 90"/>
          <p:cNvSpPr/>
          <p:nvPr/>
        </p:nvSpPr>
        <p:spPr>
          <a:xfrm>
            <a:off x="1072104" y="5016499"/>
            <a:ext cx="4764592" cy="1701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a:defRPr sz="1800">
                <a:solidFill>
                  <a:srgbClr val="000000"/>
                </a:solidFill>
              </a:defRPr>
            </a:pPr>
            <a:r>
              <a:rPr sz="3200">
                <a:solidFill>
                  <a:srgbClr val="546056"/>
                </a:solidFill>
              </a:rPr>
              <a:t>Demonstrate possession of a </a:t>
            </a:r>
            <a:r>
              <a:rPr sz="3200" i="1">
                <a:solidFill>
                  <a:srgbClr val="546056"/>
                </a:solidFill>
              </a:rPr>
              <a:t>shared secret </a:t>
            </a:r>
            <a:r>
              <a:rPr sz="3200">
                <a:solidFill>
                  <a:srgbClr val="546056"/>
                </a:solidFill>
              </a:rPr>
              <a:t>without revealing it</a:t>
            </a:r>
          </a:p>
        </p:txBody>
      </p:sp>
    </p:spTree>
  </p:cSld>
  <p:clrMapOvr>
    <a:masterClrMapping/>
  </p:clrMapOvr>
  <p:transition spd="slow">
    <p:dissolve/>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1" i="0" u="none" strike="noStrike" cap="none" spc="0" normalizeH="0" baseline="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17D75"/>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TotalTime>
  <Words>2718</Words>
  <Application>Microsoft Office PowerPoint</Application>
  <PresentationFormat>Custom</PresentationFormat>
  <Paragraphs>206</Paragraphs>
  <Slides>31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Helvetica Neue</vt:lpstr>
      <vt:lpstr>Hoefler Text</vt:lpstr>
      <vt:lpstr>Marker Felt</vt:lpstr>
      <vt:lpstr>Palatino</vt:lpstr>
      <vt:lpstr>Wingdings</vt:lpstr>
      <vt:lpstr>Zapf Dingbats</vt:lpstr>
      <vt:lpstr>BrushedCanvas</vt:lpstr>
      <vt:lpstr>Mitigating Vulnerabilities</vt:lpstr>
      <vt:lpstr>Sometimes it’s self-evident</vt:lpstr>
      <vt:lpstr>Sometimes it’s another tree</vt:lpstr>
      <vt:lpstr>Sometimes you’re not sure</vt:lpstr>
      <vt:lpstr>STRIDE  Fault</vt:lpstr>
      <vt:lpstr>Fault  Mitigation</vt:lpstr>
      <vt:lpstr>Mitigation Toolbox</vt:lpstr>
      <vt:lpstr>Authentication</vt:lpstr>
      <vt:lpstr>Authentication</vt:lpstr>
      <vt:lpstr>Signing</vt:lpstr>
      <vt:lpstr>Hashes, Digests and Signatures</vt:lpstr>
      <vt:lpstr>Cryptographic Hashes</vt:lpstr>
      <vt:lpstr>Cryptographic Hashes</vt:lpstr>
      <vt:lpstr>Replay Attacks</vt:lpstr>
      <vt:lpstr>Nonces</vt:lpstr>
      <vt:lpstr>Logging</vt:lpstr>
      <vt:lpstr>Encryption</vt:lpstr>
      <vt:lpstr>Symmetric Ciphers</vt:lpstr>
      <vt:lpstr>Symmetric Key Size</vt:lpstr>
      <vt:lpstr>Asymmetric Ciphers</vt:lpstr>
      <vt:lpstr>Asymmetric Key Size</vt:lpstr>
      <vt:lpstr>Key Exchange</vt:lpstr>
      <vt:lpstr>Filtering</vt:lpstr>
      <vt:lpstr>Defensive Coding</vt:lpstr>
      <vt:lpstr>Defensive Coding Techniques</vt:lpstr>
      <vt:lpstr>Mitigation Toolbox</vt:lpstr>
      <vt:lpstr>Five by Five</vt:lpstr>
      <vt:lpstr>Five by Five</vt:lpstr>
      <vt:lpstr>Five by Five</vt:lpstr>
      <vt:lpstr>Five by Five</vt:lpstr>
      <vt:lpstr>Five by Five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Mitigating Vulnerabilities</dc:title>
  <cp:lastModifiedBy>Steph Beeman</cp:lastModifiedBy>
  <cp:revision>3</cp:revision>
  <dcterms:modified xsi:type="dcterms:W3CDTF">2017-11-01T18:27:27Z</dcterms:modified>
</cp:coreProperties>
</file>